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256" r:id="rId2"/>
    <p:sldId id="257" r:id="rId3"/>
    <p:sldId id="258" r:id="rId4"/>
    <p:sldId id="259" r:id="rId5"/>
    <p:sldId id="260" r:id="rId6"/>
    <p:sldId id="261" r:id="rId7"/>
    <p:sldId id="262" r:id="rId8"/>
    <p:sldId id="304" r:id="rId9"/>
    <p:sldId id="263" r:id="rId10"/>
    <p:sldId id="307" r:id="rId11"/>
    <p:sldId id="306" r:id="rId12"/>
    <p:sldId id="308" r:id="rId13"/>
    <p:sldId id="309" r:id="rId14"/>
    <p:sldId id="264" r:id="rId15"/>
    <p:sldId id="305" r:id="rId16"/>
    <p:sldId id="265" r:id="rId17"/>
    <p:sldId id="266" r:id="rId18"/>
    <p:sldId id="267" r:id="rId19"/>
    <p:sldId id="275" r:id="rId20"/>
    <p:sldId id="268" r:id="rId21"/>
    <p:sldId id="310" r:id="rId22"/>
    <p:sldId id="311" r:id="rId23"/>
    <p:sldId id="312" r:id="rId24"/>
    <p:sldId id="313" r:id="rId25"/>
    <p:sldId id="314" r:id="rId26"/>
    <p:sldId id="315" r:id="rId27"/>
    <p:sldId id="316" r:id="rId28"/>
    <p:sldId id="269" r:id="rId29"/>
    <p:sldId id="270" r:id="rId30"/>
    <p:sldId id="271" r:id="rId31"/>
    <p:sldId id="272" r:id="rId32"/>
    <p:sldId id="273" r:id="rId33"/>
    <p:sldId id="274" r:id="rId34"/>
    <p:sldId id="276" r:id="rId35"/>
    <p:sldId id="277" r:id="rId36"/>
    <p:sldId id="278" r:id="rId37"/>
    <p:sldId id="279" r:id="rId38"/>
    <p:sldId id="280" r:id="rId39"/>
    <p:sldId id="281" r:id="rId40"/>
    <p:sldId id="282" r:id="rId41"/>
    <p:sldId id="317" r:id="rId42"/>
    <p:sldId id="283" r:id="rId43"/>
    <p:sldId id="318" r:id="rId44"/>
    <p:sldId id="284" r:id="rId45"/>
    <p:sldId id="319" r:id="rId46"/>
    <p:sldId id="287" r:id="rId47"/>
    <p:sldId id="289" r:id="rId48"/>
    <p:sldId id="290" r:id="rId49"/>
    <p:sldId id="321" r:id="rId50"/>
    <p:sldId id="292" r:id="rId51"/>
    <p:sldId id="293" r:id="rId52"/>
    <p:sldId id="294" r:id="rId53"/>
    <p:sldId id="295" r:id="rId54"/>
    <p:sldId id="322" r:id="rId55"/>
    <p:sldId id="323" r:id="rId56"/>
    <p:sldId id="296" r:id="rId57"/>
    <p:sldId id="324" r:id="rId58"/>
    <p:sldId id="325" r:id="rId59"/>
    <p:sldId id="326" r:id="rId60"/>
    <p:sldId id="327" r:id="rId61"/>
    <p:sldId id="328" r:id="rId62"/>
    <p:sldId id="329" r:id="rId63"/>
    <p:sldId id="297" r:id="rId64"/>
    <p:sldId id="330" r:id="rId65"/>
    <p:sldId id="331" r:id="rId66"/>
    <p:sldId id="332" r:id="rId67"/>
    <p:sldId id="333" r:id="rId68"/>
    <p:sldId id="298" r:id="rId69"/>
    <p:sldId id="299" r:id="rId70"/>
    <p:sldId id="300" r:id="rId71"/>
    <p:sldId id="301" r:id="rId72"/>
    <p:sldId id="302" r:id="rId73"/>
    <p:sldId id="303" r:id="rId74"/>
    <p:sldId id="335" r:id="rId75"/>
    <p:sldId id="336" r:id="rId76"/>
    <p:sldId id="337" r:id="rId77"/>
    <p:sldId id="338" r:id="rId78"/>
    <p:sldId id="339" r:id="rId79"/>
    <p:sldId id="340" r:id="rId80"/>
    <p:sldId id="341" r:id="rId8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F7F9D548-8DB9-42A2-A671-1CA84E9FC0E6}">
          <p14:sldIdLst>
            <p14:sldId id="256"/>
            <p14:sldId id="257"/>
            <p14:sldId id="258"/>
            <p14:sldId id="259"/>
            <p14:sldId id="260"/>
            <p14:sldId id="261"/>
            <p14:sldId id="262"/>
            <p14:sldId id="304"/>
            <p14:sldId id="263"/>
            <p14:sldId id="307"/>
            <p14:sldId id="306"/>
            <p14:sldId id="308"/>
            <p14:sldId id="309"/>
            <p14:sldId id="264"/>
            <p14:sldId id="305"/>
            <p14:sldId id="265"/>
            <p14:sldId id="266"/>
            <p14:sldId id="267"/>
            <p14:sldId id="275"/>
            <p14:sldId id="268"/>
            <p14:sldId id="310"/>
            <p14:sldId id="311"/>
            <p14:sldId id="312"/>
            <p14:sldId id="313"/>
            <p14:sldId id="314"/>
            <p14:sldId id="315"/>
            <p14:sldId id="316"/>
            <p14:sldId id="269"/>
            <p14:sldId id="270"/>
            <p14:sldId id="271"/>
            <p14:sldId id="272"/>
            <p14:sldId id="273"/>
            <p14:sldId id="274"/>
            <p14:sldId id="276"/>
            <p14:sldId id="277"/>
            <p14:sldId id="278"/>
            <p14:sldId id="279"/>
            <p14:sldId id="280"/>
            <p14:sldId id="281"/>
            <p14:sldId id="282"/>
            <p14:sldId id="317"/>
            <p14:sldId id="283"/>
            <p14:sldId id="318"/>
            <p14:sldId id="284"/>
            <p14:sldId id="319"/>
            <p14:sldId id="287"/>
            <p14:sldId id="289"/>
            <p14:sldId id="290"/>
            <p14:sldId id="321"/>
            <p14:sldId id="292"/>
            <p14:sldId id="293"/>
            <p14:sldId id="294"/>
            <p14:sldId id="295"/>
            <p14:sldId id="322"/>
            <p14:sldId id="323"/>
            <p14:sldId id="296"/>
            <p14:sldId id="324"/>
            <p14:sldId id="325"/>
            <p14:sldId id="326"/>
            <p14:sldId id="327"/>
            <p14:sldId id="328"/>
            <p14:sldId id="329"/>
            <p14:sldId id="297"/>
            <p14:sldId id="330"/>
            <p14:sldId id="331"/>
            <p14:sldId id="332"/>
            <p14:sldId id="333"/>
            <p14:sldId id="298"/>
            <p14:sldId id="299"/>
            <p14:sldId id="300"/>
            <p14:sldId id="301"/>
            <p14:sldId id="302"/>
            <p14:sldId id="303"/>
            <p14:sldId id="335"/>
            <p14:sldId id="336"/>
            <p14:sldId id="337"/>
            <p14:sldId id="338"/>
            <p14:sldId id="339"/>
            <p14:sldId id="340"/>
            <p14:sldId id="341"/>
          </p14:sldIdLst>
        </p14:section>
        <p14:section name="Раздел без заголовка" id="{631883E9-0EDC-447B-9090-7DD7671C6E2D}">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2779" autoAdjust="0"/>
    <p:restoredTop sz="93735" autoAdjust="0"/>
  </p:normalViewPr>
  <p:slideViewPr>
    <p:cSldViewPr snapToGrid="0">
      <p:cViewPr varScale="1">
        <p:scale>
          <a:sx n="54" d="100"/>
          <a:sy n="54" d="100"/>
        </p:scale>
        <p:origin x="96" y="11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3A701F-16D7-4E8F-835F-D80A12E2E5E1}" type="datetimeFigureOut">
              <a:rPr lang="ru-RU" smtClean="0"/>
              <a:t>06.05.2022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E2F0D1-DBE0-45E4-9C7C-E24B5BE4BF29}" type="slidenum">
              <a:rPr lang="ru-RU" smtClean="0"/>
              <a:t>‹#›</a:t>
            </a:fld>
            <a:endParaRPr lang="ru-RU"/>
          </a:p>
        </p:txBody>
      </p:sp>
    </p:spTree>
    <p:extLst>
      <p:ext uri="{BB962C8B-B14F-4D97-AF65-F5344CB8AC3E}">
        <p14:creationId xmlns:p14="http://schemas.microsoft.com/office/powerpoint/2010/main" val="761969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E2F0D1-DBE0-45E4-9C7C-E24B5BE4BF29}" type="slidenum">
              <a:rPr lang="ru-RU" smtClean="0"/>
              <a:t>18</a:t>
            </a:fld>
            <a:endParaRPr lang="ru-RU"/>
          </a:p>
        </p:txBody>
      </p:sp>
    </p:spTree>
    <p:extLst>
      <p:ext uri="{BB962C8B-B14F-4D97-AF65-F5344CB8AC3E}">
        <p14:creationId xmlns:p14="http://schemas.microsoft.com/office/powerpoint/2010/main" val="344215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D6039BF-60F2-48A8-966F-B7188448C57B}" type="datetimeFigureOut">
              <a:rPr lang="ru-RU" smtClean="0"/>
              <a:t>06.05.2022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AB2446C-10C3-4BF7-B6B3-5321F2B8CD98}" type="slidenum">
              <a:rPr lang="ru-RU" smtClean="0"/>
              <a:t>‹#›</a:t>
            </a:fld>
            <a:endParaRPr lang="ru-RU"/>
          </a:p>
        </p:txBody>
      </p:sp>
    </p:spTree>
    <p:extLst>
      <p:ext uri="{BB962C8B-B14F-4D97-AF65-F5344CB8AC3E}">
        <p14:creationId xmlns:p14="http://schemas.microsoft.com/office/powerpoint/2010/main" val="3718097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D6039BF-60F2-48A8-966F-B7188448C57B}" type="datetimeFigureOut">
              <a:rPr lang="ru-RU" smtClean="0"/>
              <a:t>06.05.2022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AB2446C-10C3-4BF7-B6B3-5321F2B8CD98}" type="slidenum">
              <a:rPr lang="ru-RU" smtClean="0"/>
              <a:t>‹#›</a:t>
            </a:fld>
            <a:endParaRPr lang="ru-RU"/>
          </a:p>
        </p:txBody>
      </p:sp>
    </p:spTree>
    <p:extLst>
      <p:ext uri="{BB962C8B-B14F-4D97-AF65-F5344CB8AC3E}">
        <p14:creationId xmlns:p14="http://schemas.microsoft.com/office/powerpoint/2010/main" val="2338935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D6039BF-60F2-48A8-966F-B7188448C57B}" type="datetimeFigureOut">
              <a:rPr lang="ru-RU" smtClean="0"/>
              <a:t>06.05.2022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AB2446C-10C3-4BF7-B6B3-5321F2B8CD98}" type="slidenum">
              <a:rPr lang="ru-RU" smtClean="0"/>
              <a:t>‹#›</a:t>
            </a:fld>
            <a:endParaRPr lang="ru-RU"/>
          </a:p>
        </p:txBody>
      </p:sp>
    </p:spTree>
    <p:extLst>
      <p:ext uri="{BB962C8B-B14F-4D97-AF65-F5344CB8AC3E}">
        <p14:creationId xmlns:p14="http://schemas.microsoft.com/office/powerpoint/2010/main" val="2872588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D6039BF-60F2-48A8-966F-B7188448C57B}" type="datetimeFigureOut">
              <a:rPr lang="ru-RU" smtClean="0"/>
              <a:t>06.05.2022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AB2446C-10C3-4BF7-B6B3-5321F2B8CD98}" type="slidenum">
              <a:rPr lang="ru-RU" smtClean="0"/>
              <a:t>‹#›</a:t>
            </a:fld>
            <a:endParaRPr lang="ru-RU"/>
          </a:p>
        </p:txBody>
      </p:sp>
    </p:spTree>
    <p:extLst>
      <p:ext uri="{BB962C8B-B14F-4D97-AF65-F5344CB8AC3E}">
        <p14:creationId xmlns:p14="http://schemas.microsoft.com/office/powerpoint/2010/main" val="1899730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D6039BF-60F2-48A8-966F-B7188448C57B}" type="datetimeFigureOut">
              <a:rPr lang="ru-RU" smtClean="0"/>
              <a:t>06.05.2022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AB2446C-10C3-4BF7-B6B3-5321F2B8CD98}" type="slidenum">
              <a:rPr lang="ru-RU" smtClean="0"/>
              <a:t>‹#›</a:t>
            </a:fld>
            <a:endParaRPr lang="ru-RU"/>
          </a:p>
        </p:txBody>
      </p:sp>
    </p:spTree>
    <p:extLst>
      <p:ext uri="{BB962C8B-B14F-4D97-AF65-F5344CB8AC3E}">
        <p14:creationId xmlns:p14="http://schemas.microsoft.com/office/powerpoint/2010/main" val="2204638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D6039BF-60F2-48A8-966F-B7188448C57B}" type="datetimeFigureOut">
              <a:rPr lang="ru-RU" smtClean="0"/>
              <a:t>06.05.2022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AB2446C-10C3-4BF7-B6B3-5321F2B8CD98}" type="slidenum">
              <a:rPr lang="ru-RU" smtClean="0"/>
              <a:t>‹#›</a:t>
            </a:fld>
            <a:endParaRPr lang="ru-RU"/>
          </a:p>
        </p:txBody>
      </p:sp>
    </p:spTree>
    <p:extLst>
      <p:ext uri="{BB962C8B-B14F-4D97-AF65-F5344CB8AC3E}">
        <p14:creationId xmlns:p14="http://schemas.microsoft.com/office/powerpoint/2010/main" val="2719457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D6039BF-60F2-48A8-966F-B7188448C57B}" type="datetimeFigureOut">
              <a:rPr lang="ru-RU" smtClean="0"/>
              <a:t>06.05.2022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AB2446C-10C3-4BF7-B6B3-5321F2B8CD98}" type="slidenum">
              <a:rPr lang="ru-RU" smtClean="0"/>
              <a:t>‹#›</a:t>
            </a:fld>
            <a:endParaRPr lang="ru-RU"/>
          </a:p>
        </p:txBody>
      </p:sp>
    </p:spTree>
    <p:extLst>
      <p:ext uri="{BB962C8B-B14F-4D97-AF65-F5344CB8AC3E}">
        <p14:creationId xmlns:p14="http://schemas.microsoft.com/office/powerpoint/2010/main" val="736507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D6039BF-60F2-48A8-966F-B7188448C57B}" type="datetimeFigureOut">
              <a:rPr lang="ru-RU" smtClean="0"/>
              <a:t>06.05.2022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AB2446C-10C3-4BF7-B6B3-5321F2B8CD98}" type="slidenum">
              <a:rPr lang="ru-RU" smtClean="0"/>
              <a:t>‹#›</a:t>
            </a:fld>
            <a:endParaRPr lang="ru-RU"/>
          </a:p>
        </p:txBody>
      </p:sp>
    </p:spTree>
    <p:extLst>
      <p:ext uri="{BB962C8B-B14F-4D97-AF65-F5344CB8AC3E}">
        <p14:creationId xmlns:p14="http://schemas.microsoft.com/office/powerpoint/2010/main" val="4125931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D6039BF-60F2-48A8-966F-B7188448C57B}" type="datetimeFigureOut">
              <a:rPr lang="ru-RU" smtClean="0"/>
              <a:t>06.05.2022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AB2446C-10C3-4BF7-B6B3-5321F2B8CD98}" type="slidenum">
              <a:rPr lang="ru-RU" smtClean="0"/>
              <a:t>‹#›</a:t>
            </a:fld>
            <a:endParaRPr lang="ru-RU"/>
          </a:p>
        </p:txBody>
      </p:sp>
    </p:spTree>
    <p:extLst>
      <p:ext uri="{BB962C8B-B14F-4D97-AF65-F5344CB8AC3E}">
        <p14:creationId xmlns:p14="http://schemas.microsoft.com/office/powerpoint/2010/main" val="398430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0D6039BF-60F2-48A8-966F-B7188448C57B}" type="datetimeFigureOut">
              <a:rPr lang="ru-RU" smtClean="0"/>
              <a:t>06.05.2022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AB2446C-10C3-4BF7-B6B3-5321F2B8CD98}" type="slidenum">
              <a:rPr lang="ru-RU" smtClean="0"/>
              <a:t>‹#›</a:t>
            </a:fld>
            <a:endParaRPr lang="ru-RU"/>
          </a:p>
        </p:txBody>
      </p:sp>
    </p:spTree>
    <p:extLst>
      <p:ext uri="{BB962C8B-B14F-4D97-AF65-F5344CB8AC3E}">
        <p14:creationId xmlns:p14="http://schemas.microsoft.com/office/powerpoint/2010/main" val="2353313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0D6039BF-60F2-48A8-966F-B7188448C57B}" type="datetimeFigureOut">
              <a:rPr lang="ru-RU" smtClean="0"/>
              <a:t>06.05.2022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AB2446C-10C3-4BF7-B6B3-5321F2B8CD98}" type="slidenum">
              <a:rPr lang="ru-RU" smtClean="0"/>
              <a:t>‹#›</a:t>
            </a:fld>
            <a:endParaRPr lang="ru-RU"/>
          </a:p>
        </p:txBody>
      </p:sp>
    </p:spTree>
    <p:extLst>
      <p:ext uri="{BB962C8B-B14F-4D97-AF65-F5344CB8AC3E}">
        <p14:creationId xmlns:p14="http://schemas.microsoft.com/office/powerpoint/2010/main" val="3853803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6039BF-60F2-48A8-966F-B7188448C57B}" type="datetimeFigureOut">
              <a:rPr lang="ru-RU" smtClean="0"/>
              <a:t>06.05.2022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B2446C-10C3-4BF7-B6B3-5321F2B8CD98}" type="slidenum">
              <a:rPr lang="ru-RU" smtClean="0"/>
              <a:t>‹#›</a:t>
            </a:fld>
            <a:endParaRPr lang="ru-RU"/>
          </a:p>
        </p:txBody>
      </p:sp>
    </p:spTree>
    <p:extLst>
      <p:ext uri="{BB962C8B-B14F-4D97-AF65-F5344CB8AC3E}">
        <p14:creationId xmlns:p14="http://schemas.microsoft.com/office/powerpoint/2010/main" val="3977331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pamyat-naroda.ru/warunit/id60000217/?static_hash=d3315d66724a1ef8058ab7798d837267v2" TargetMode="External"/><Relationship Id="rId7" Type="http://schemas.openxmlformats.org/officeDocument/2006/relationships/image" Target="../media/image14.png"/><Relationship Id="rId2" Type="http://schemas.openxmlformats.org/officeDocument/2006/relationships/hyperlink" Target="https://pamyat-naroda.ru/warunit/id14387/?static_hash=d3315d66724a1ef8058ab7798d837267v2" TargetMode="External"/><Relationship Id="rId1" Type="http://schemas.openxmlformats.org/officeDocument/2006/relationships/slideLayout" Target="../slideLayouts/slideLayout2.xml"/><Relationship Id="rId6" Type="http://schemas.openxmlformats.org/officeDocument/2006/relationships/hyperlink" Target="https://pamyat-naroda.ru/warunit/id85954/?static_hash=d3315d66724a1ef8058ab7798d837267v2" TargetMode="External"/><Relationship Id="rId5" Type="http://schemas.openxmlformats.org/officeDocument/2006/relationships/hyperlink" Target="https://pamyat-naroda.ru/warunit/id65751/?static_hash=d3315d66724a1ef8058ab7798d837267v2" TargetMode="External"/><Relationship Id="rId4" Type="http://schemas.openxmlformats.org/officeDocument/2006/relationships/hyperlink" Target="https://pamyat-naroda.ru/warunit/id3032/?static_hash=d3315d66724a1ef8058ab7798d837267v2"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pamyat-naroda.ru/warunit/id2923/?static_hash=d3315d66724a1ef8058ab7798d837267v2" TargetMode="External"/><Relationship Id="rId2" Type="http://schemas.openxmlformats.org/officeDocument/2006/relationships/hyperlink" Target="https://pamyat-naroda.ru/warunit/id13587/?static_hash=d3315d66724a1ef8058ab7798d837267v2" TargetMode="External"/><Relationship Id="rId1" Type="http://schemas.openxmlformats.org/officeDocument/2006/relationships/slideLayout" Target="../slideLayouts/slideLayout2.xml"/><Relationship Id="rId4" Type="http://schemas.openxmlformats.org/officeDocument/2006/relationships/hyperlink" Target="https://pamyat-naroda.ru/warunit/id60006420/?static_hash=d3315d66724a1ef8058ab7798d837267v2"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pamyat-naroda.ru/warunit/id14809/?static_hash=668dae5e5ccd719d0e78c5b96143fe63v2"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pamyat-naroda.ru/warunit/id60004763/?static_hash=668dae5e5ccd719d0e78c5b96143fe63v2"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foto.pamyat-naroda.ru/detail/2419422?utm_source=pmt_detail&amp;static_hash=668dae5e5ccd719d0e78c5b96143fe63v2"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pamyat-naroda.ru/warunit/id82844/?static_hash=5456cdad9ac4a53545e437acaccd4af4v2"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pamyat-naroda.ru/warunit/id70324/?static_hash=5456cdad9ac4a53545e437acaccd4af4v2" TargetMode="External"/><Relationship Id="rId2" Type="http://schemas.openxmlformats.org/officeDocument/2006/relationships/hyperlink" Target="https://pamyat-naroda.ru/warunit/id63126/?static_hash=5456cdad9ac4a53545e437acaccd4af4v2" TargetMode="Externa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pamyat-naroda.ru/warunit/id12532/?static_hash=5456cdad9ac4a53545e437acaccd4af4v2"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pamyat-naroda.ru/warunit/id10000679/?static_hash=5456cdad9ac4a53545e437acaccd4af4v2"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pamyat-naroda.ru/warunit/id11661/?static_hash=5456cdad9ac4a53545e437acaccd4af4v2" TargetMode="External"/><Relationship Id="rId2" Type="http://schemas.openxmlformats.org/officeDocument/2006/relationships/hyperlink" Target="https://pamyat-naroda.ru/warunit/id14577/?static_hash=5456cdad9ac4a53545e437acaccd4af4v2" TargetMode="External"/><Relationship Id="rId1" Type="http://schemas.openxmlformats.org/officeDocument/2006/relationships/slideLayout" Target="../slideLayouts/slideLayout2.xml"/><Relationship Id="rId6" Type="http://schemas.openxmlformats.org/officeDocument/2006/relationships/hyperlink" Target="https://pamyat-naroda.ru/warunit/id14611/?static_hash=5456cdad9ac4a53545e437acaccd4af4v2" TargetMode="External"/><Relationship Id="rId5" Type="http://schemas.openxmlformats.org/officeDocument/2006/relationships/hyperlink" Target="https://pamyat-naroda.ru/warunit/id11662/?static_hash=5456cdad9ac4a53545e437acaccd4af4v2" TargetMode="External"/><Relationship Id="rId4" Type="http://schemas.openxmlformats.org/officeDocument/2006/relationships/hyperlink" Target="https://pamyat-naroda.ru/warunit/id12067/?static_hash=5456cdad9ac4a53545e437acaccd4af4v2"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fontScale="90000"/>
          </a:bodyPr>
          <a:lstStyle/>
          <a:p>
            <a:r>
              <a:rPr lang="ru-RU" dirty="0" smtClean="0"/>
              <a:t/>
            </a:r>
            <a:br>
              <a:rPr lang="ru-RU" dirty="0" smtClean="0"/>
            </a:br>
            <a:r>
              <a:rPr lang="ru-RU" dirty="0"/>
              <a:t/>
            </a:r>
            <a:br>
              <a:rPr lang="ru-RU" dirty="0"/>
            </a:br>
            <a:r>
              <a:rPr lang="ru-RU" dirty="0" smtClean="0"/>
              <a:t/>
            </a:r>
            <a:br>
              <a:rPr lang="ru-RU" dirty="0" smtClean="0"/>
            </a:br>
            <a:r>
              <a:rPr lang="ru-RU" dirty="0"/>
              <a:t/>
            </a:r>
            <a:br>
              <a:rPr lang="ru-RU" dirty="0"/>
            </a:br>
            <a:r>
              <a:rPr lang="ru-RU" dirty="0" smtClean="0"/>
              <a:t/>
            </a:r>
            <a:br>
              <a:rPr lang="ru-RU" dirty="0" smtClean="0"/>
            </a:br>
            <a:r>
              <a:rPr lang="ru-RU" dirty="0" smtClean="0"/>
              <a:t>Малая Родина </a:t>
            </a:r>
            <a:br>
              <a:rPr lang="ru-RU" dirty="0" smtClean="0"/>
            </a:br>
            <a:r>
              <a:rPr lang="ru-RU" dirty="0" smtClean="0"/>
              <a:t>Книга Памяти</a:t>
            </a:r>
            <a:endParaRPr lang="ru-RU" dirty="0"/>
          </a:p>
        </p:txBody>
      </p:sp>
      <p:sp>
        <p:nvSpPr>
          <p:cNvPr id="3" name="Подзаголовок 2"/>
          <p:cNvSpPr>
            <a:spLocks noGrp="1"/>
          </p:cNvSpPr>
          <p:nvPr>
            <p:ph type="subTitle" idx="1"/>
          </p:nvPr>
        </p:nvSpPr>
        <p:spPr>
          <a:xfrm>
            <a:off x="130629" y="3602038"/>
            <a:ext cx="11851574" cy="3255962"/>
          </a:xfrm>
        </p:spPr>
        <p:txBody>
          <a:bodyPr>
            <a:normAutofit/>
          </a:bodyPr>
          <a:lstStyle/>
          <a:p>
            <a:r>
              <a:rPr lang="ru-RU" dirty="0"/>
              <a:t>с</a:t>
            </a:r>
            <a:r>
              <a:rPr lang="ru-RU" dirty="0" smtClean="0"/>
              <a:t>.Булава </a:t>
            </a:r>
            <a:r>
              <a:rPr lang="ru-RU" dirty="0" err="1" smtClean="0"/>
              <a:t>Ульчского</a:t>
            </a:r>
            <a:r>
              <a:rPr lang="ru-RU" dirty="0" smtClean="0"/>
              <a:t> района Хабаровского края</a:t>
            </a:r>
          </a:p>
          <a:p>
            <a:endParaRPr lang="ru-RU" dirty="0"/>
          </a:p>
          <a:p>
            <a:endParaRPr lang="en-US" sz="1400" dirty="0" smtClean="0"/>
          </a:p>
          <a:p>
            <a:endParaRPr lang="en-US" sz="1400" dirty="0"/>
          </a:p>
          <a:p>
            <a:endParaRPr lang="en-US" sz="1400" dirty="0" smtClean="0"/>
          </a:p>
          <a:p>
            <a:pPr>
              <a:lnSpc>
                <a:spcPct val="100000"/>
              </a:lnSpc>
              <a:spcBef>
                <a:spcPts val="0"/>
              </a:spcBef>
            </a:pPr>
            <a:r>
              <a:rPr lang="ru-RU" sz="1400" dirty="0" smtClean="0"/>
              <a:t>Дополнить или изменить информацию в Книге Памяти можно через обращение в администрацию сельского поселения или</a:t>
            </a:r>
            <a:endParaRPr lang="en-US" sz="1400" dirty="0" smtClean="0"/>
          </a:p>
          <a:p>
            <a:pPr>
              <a:lnSpc>
                <a:spcPct val="100000"/>
              </a:lnSpc>
              <a:spcBef>
                <a:spcPts val="0"/>
              </a:spcBef>
            </a:pPr>
            <a:r>
              <a:rPr lang="ru-RU" sz="1400" dirty="0" smtClean="0"/>
              <a:t> заполнив форму на сайте </a:t>
            </a:r>
            <a:r>
              <a:rPr lang="en-US" sz="1400" dirty="0"/>
              <a:t> </a:t>
            </a:r>
            <a:r>
              <a:rPr lang="en-US" sz="1400" dirty="0" smtClean="0"/>
              <a:t>malaya-rodina.ru</a:t>
            </a:r>
            <a:endParaRPr lang="ru-RU" sz="1400"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9787" y="724394"/>
            <a:ext cx="1322275" cy="1259467"/>
          </a:xfrm>
          <a:prstGeom prst="rect">
            <a:avLst/>
          </a:prstGeom>
        </p:spPr>
      </p:pic>
    </p:spTree>
    <p:extLst>
      <p:ext uri="{BB962C8B-B14F-4D97-AF65-F5344CB8AC3E}">
        <p14:creationId xmlns:p14="http://schemas.microsoft.com/office/powerpoint/2010/main" val="2852440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dirty="0" smtClean="0">
                <a:latin typeface="Times New Roman" panose="02020603050405020304" pitchFamily="18" charset="0"/>
                <a:cs typeface="Times New Roman" panose="02020603050405020304" pitchFamily="18" charset="0"/>
              </a:rPr>
              <a:t>Ангин Максим Лукьянович</a:t>
            </a:r>
            <a:endParaRPr lang="ru-RU" sz="2800" dirty="0">
              <a:latin typeface="Times New Roman" panose="02020603050405020304" pitchFamily="18" charset="0"/>
              <a:cs typeface="Times New Roman" panose="02020603050405020304" pitchFamily="18" charset="0"/>
            </a:endParaRPr>
          </a:p>
        </p:txBody>
      </p:sp>
      <p:sp>
        <p:nvSpPr>
          <p:cNvPr id="4" name="Rectangle 1"/>
          <p:cNvSpPr>
            <a:spLocks noGrp="1" noChangeArrowheads="1"/>
          </p:cNvSpPr>
          <p:nvPr>
            <p:ph idx="1"/>
          </p:nvPr>
        </p:nvSpPr>
        <p:spPr bwMode="auto">
          <a:xfrm>
            <a:off x="838200" y="908141"/>
            <a:ext cx="8665962"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Дата рождения:</a:t>
            </a:r>
            <a:r>
              <a:rPr kumimoji="0" lang="ru-RU" altLang="ru-RU" sz="2000" b="0" i="0" u="none" strike="noStrike" cap="none" normalizeH="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__.__.1915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Место рождения:</a:t>
            </a:r>
            <a:r>
              <a:rPr kumimoji="0" lang="ru-RU" altLang="ru-RU" sz="2000" b="0" i="0" u="none" strike="noStrike" cap="none" normalizeH="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Хабаровский край,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Ульчский</a:t>
            </a:r>
            <a:r>
              <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р-н, с. Булава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Дата призыва:</a:t>
            </a:r>
            <a:r>
              <a:rPr kumimoji="0" lang="ru-RU" altLang="ru-RU" sz="2000" b="0" i="0" u="none" strike="noStrike" cap="none" normalizeH="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__.__.1940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Воинское звание:</a:t>
            </a:r>
            <a:r>
              <a:rPr kumimoji="0" lang="ru-RU" altLang="ru-RU" sz="2000" b="0" i="0" u="none" strike="noStrike" cap="none" normalizeH="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лейтенант; </a:t>
            </a:r>
            <a:r>
              <a:rPr kumimoji="0" lang="ru-RU" altLang="ru-RU"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гв</a:t>
            </a:r>
            <a:r>
              <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лейтенант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Воинская часть:</a:t>
            </a:r>
            <a:r>
              <a:rPr kumimoji="0" lang="ru-RU" altLang="ru-RU" sz="2000" b="0" i="0" u="none" strike="noStrike" cap="none" normalizeH="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169 гвардейский стрелковый полк,</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 1 гвардейской стрелковой дивизии (II)</a:t>
            </a:r>
            <a:r>
              <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r>
            <a:br>
              <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br>
            <a:r>
              <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3"/>
              </a:rPr>
              <a:t>1 гвардейская стрелковая дивизия</a:t>
            </a:r>
            <a:r>
              <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r>
            <a:br>
              <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br>
            <a:r>
              <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4"/>
              </a:rPr>
              <a:t>42 гвардейская стрелковая дивизия</a:t>
            </a:r>
            <a:r>
              <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r>
            <a:br>
              <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br>
            <a:r>
              <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 </a:t>
            </a:r>
            <a:r>
              <a:rPr kumimoji="0" lang="ru-RU" altLang="ru-RU"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мото</a:t>
            </a:r>
            <a:r>
              <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altLang="ru-RU"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гв</a:t>
            </a:r>
            <a:r>
              <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стр. див. 169 </a:t>
            </a:r>
            <a:r>
              <a:rPr kumimoji="0" lang="ru-RU" altLang="ru-RU"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гв</a:t>
            </a:r>
            <a:r>
              <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altLang="ru-RU"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сп</a:t>
            </a:r>
            <a:r>
              <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r>
            <a:br>
              <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br>
            <a:r>
              <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5"/>
              </a:rPr>
              <a:t>27 отдельный пулеметный артиллерийский</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5"/>
              </a:rPr>
              <a:t> батальон 153 укрепленного района</a:t>
            </a:r>
            <a:r>
              <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r>
            <a:br>
              <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br>
            <a:r>
              <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6"/>
              </a:rPr>
              <a:t>Московский военный округ</a:t>
            </a:r>
            <a:r>
              <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Награды:</a:t>
            </a:r>
            <a:r>
              <a:rPr kumimoji="0" lang="ru-RU" altLang="ru-RU" sz="2000" b="0" i="0" u="none" strike="noStrike" cap="none" normalizeH="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Орден Отечественной войны II степени </a:t>
            </a:r>
          </a:p>
          <a:p>
            <a:pPr marL="0" marR="0" lvl="0" indent="0" algn="l" defTabSz="914400" rtl="0" eaLnBrk="0" fontAlgn="base" latinLnBrk="0" hangingPunct="0">
              <a:lnSpc>
                <a:spcPct val="100000"/>
              </a:lnSpc>
              <a:spcBef>
                <a:spcPct val="0"/>
              </a:spcBef>
              <a:spcAft>
                <a:spcPct val="0"/>
              </a:spcAft>
              <a:buClrTx/>
              <a:buSzTx/>
              <a:buFontTx/>
              <a:buNone/>
              <a:tabLst/>
            </a:pPr>
            <a:r>
              <a:rPr lang="ru-RU" altLang="ru-RU" sz="2000" dirty="0" smtClean="0">
                <a:latin typeface="Times New Roman" panose="02020603050405020304" pitchFamily="18" charset="0"/>
                <a:cs typeface="Times New Roman" panose="02020603050405020304" pitchFamily="18" charset="0"/>
              </a:rPr>
              <a:t>Судьба: Погиб 01.09.1943 </a:t>
            </a:r>
            <a:r>
              <a:rPr lang="ru-RU" altLang="ru-RU" sz="2000" dirty="0" err="1" smtClean="0">
                <a:latin typeface="Times New Roman" panose="02020603050405020304" pitchFamily="18" charset="0"/>
                <a:cs typeface="Times New Roman" panose="02020603050405020304" pitchFamily="18" charset="0"/>
              </a:rPr>
              <a:t>г.Захоронен</a:t>
            </a:r>
            <a:r>
              <a:rPr lang="ru-RU" altLang="ru-RU" sz="2000" dirty="0" smtClean="0">
                <a:latin typeface="Times New Roman" panose="02020603050405020304" pitchFamily="18" charset="0"/>
                <a:cs typeface="Times New Roman" panose="02020603050405020304" pitchFamily="18" charset="0"/>
              </a:rPr>
              <a:t>:</a:t>
            </a:r>
            <a:r>
              <a:rPr lang="ru-RU" sz="2000" dirty="0">
                <a:latin typeface="Times New Roman" panose="02020603050405020304" pitchFamily="18" charset="0"/>
                <a:cs typeface="Times New Roman" panose="02020603050405020304" pitchFamily="18" charset="0"/>
              </a:rPr>
              <a:t> Орловская обл., </a:t>
            </a:r>
            <a:r>
              <a:rPr lang="ru-RU" sz="2000" dirty="0" err="1">
                <a:latin typeface="Times New Roman" panose="02020603050405020304" pitchFamily="18" charset="0"/>
                <a:cs typeface="Times New Roman" panose="02020603050405020304" pitchFamily="18" charset="0"/>
              </a:rPr>
              <a:t>Карачевский</a:t>
            </a:r>
            <a:r>
              <a:rPr lang="ru-RU" sz="2000" dirty="0">
                <a:latin typeface="Times New Roman" panose="02020603050405020304" pitchFamily="18" charset="0"/>
                <a:cs typeface="Times New Roman" panose="02020603050405020304" pitchFamily="18" charset="0"/>
              </a:rPr>
              <a:t> р-н, </a:t>
            </a:r>
            <a:r>
              <a:rPr lang="ru-RU" sz="2000" dirty="0" err="1">
                <a:latin typeface="Times New Roman" panose="02020603050405020304" pitchFamily="18" charset="0"/>
                <a:cs typeface="Times New Roman" panose="02020603050405020304" pitchFamily="18" charset="0"/>
              </a:rPr>
              <a:t>выс</a:t>
            </a:r>
            <a:r>
              <a:rPr lang="ru-RU" sz="2000" dirty="0" smtClean="0">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246,9, юго-западные скаты </a:t>
            </a:r>
            <a:endParaRPr lang="ru-RU" sz="2000" dirty="0" smtClean="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Источник: Портал « Память народа»</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pic>
        <p:nvPicPr>
          <p:cNvPr id="6" name="Рисунок 5"/>
          <p:cNvPicPr>
            <a:picLocks noChangeAspect="1"/>
          </p:cNvPicPr>
          <p:nvPr/>
        </p:nvPicPr>
        <p:blipFill>
          <a:blip r:embed="rId7"/>
          <a:stretch>
            <a:fillRect/>
          </a:stretch>
        </p:blipFill>
        <p:spPr>
          <a:xfrm>
            <a:off x="6705600" y="365125"/>
            <a:ext cx="5102948" cy="3543487"/>
          </a:xfrm>
          <a:prstGeom prst="rect">
            <a:avLst/>
          </a:prstGeom>
        </p:spPr>
      </p:pic>
    </p:spTree>
    <p:extLst>
      <p:ext uri="{BB962C8B-B14F-4D97-AF65-F5344CB8AC3E}">
        <p14:creationId xmlns:p14="http://schemas.microsoft.com/office/powerpoint/2010/main" val="2587563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dirty="0" err="1" smtClean="0">
                <a:latin typeface="Times New Roman" panose="02020603050405020304" pitchFamily="18" charset="0"/>
                <a:cs typeface="Times New Roman" panose="02020603050405020304" pitchFamily="18" charset="0"/>
              </a:rPr>
              <a:t>Андика</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Андига</a:t>
            </a:r>
            <a:r>
              <a:rPr lang="ru-RU" sz="2800" dirty="0" smtClean="0">
                <a:latin typeface="Times New Roman" panose="02020603050405020304" pitchFamily="18" charset="0"/>
                <a:cs typeface="Times New Roman" panose="02020603050405020304" pitchFamily="18" charset="0"/>
              </a:rPr>
              <a:t>) Андрей Владимирович</a:t>
            </a:r>
            <a:endParaRPr lang="ru-RU" sz="2800" dirty="0">
              <a:latin typeface="Times New Roman" panose="02020603050405020304" pitchFamily="18" charset="0"/>
              <a:cs typeface="Times New Roman" panose="02020603050405020304" pitchFamily="18" charset="0"/>
            </a:endParaRPr>
          </a:p>
        </p:txBody>
      </p:sp>
      <p:sp>
        <p:nvSpPr>
          <p:cNvPr id="4" name="Rectangle 1"/>
          <p:cNvSpPr>
            <a:spLocks noGrp="1" noChangeArrowheads="1"/>
          </p:cNvSpPr>
          <p:nvPr>
            <p:ph idx="1"/>
          </p:nvPr>
        </p:nvSpPr>
        <p:spPr bwMode="auto">
          <a:xfrm>
            <a:off x="838200" y="1739135"/>
            <a:ext cx="5623655"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Дата рождения:</a:t>
            </a:r>
            <a:r>
              <a:rPr kumimoji="0" lang="ru-RU" altLang="ru-RU" sz="1800" b="0" i="0" u="none" strike="noStrike" cap="none" normalizeH="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alt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__.__.1911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Место рождения: Хабаровский край, </a:t>
            </a:r>
            <a:r>
              <a:rPr kumimoji="0" lang="ru-RU" altLang="ru-RU" sz="1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Ульчский</a:t>
            </a:r>
            <a:r>
              <a:rPr kumimoji="0" lang="ru-RU" alt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р-н,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с. Булава;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Место призыва:</a:t>
            </a:r>
            <a:r>
              <a:rPr kumimoji="0" lang="ru-RU" altLang="ru-RU" sz="1800" b="0" i="0" u="none" strike="noStrike" cap="none" normalizeH="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altLang="ru-RU" sz="1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Ульчский</a:t>
            </a:r>
            <a:r>
              <a:rPr kumimoji="0" lang="ru-RU" alt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РВК, Нижне-Амурская обл.,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Ульчский</a:t>
            </a:r>
            <a:r>
              <a:rPr kumimoji="0" lang="ru-RU" alt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р-н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Дата призыва:</a:t>
            </a:r>
            <a:r>
              <a:rPr kumimoji="0" lang="ru-RU" altLang="ru-RU" sz="1800" b="0" i="0" u="none" strike="noStrike" cap="none" normalizeH="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alt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__.07.1941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Воинское звание:</a:t>
            </a:r>
            <a:r>
              <a:rPr kumimoji="0" lang="ru-RU" altLang="ru-RU" sz="1800" b="0" i="0" u="none" strike="noStrike" cap="none" normalizeH="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alt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красноармеец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Воинская часть</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854 стрелковый полк 277 стрелковой дивизии (II)</a:t>
            </a:r>
            <a:r>
              <a:rPr kumimoji="0" lang="ru-RU" alt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r>
            <a:br>
              <a:rPr kumimoji="0" lang="ru-RU" alt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br>
            <a:r>
              <a:rPr kumimoji="0" lang="ru-RU" alt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3"/>
              </a:rPr>
              <a:t>277 стрелковая дивизия</a:t>
            </a:r>
            <a:r>
              <a:rPr kumimoji="0" lang="ru-RU" alt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r>
            <a:br>
              <a:rPr kumimoji="0" lang="ru-RU" alt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br>
            <a:r>
              <a:rPr kumimoji="0" lang="ru-RU" alt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4"/>
              </a:rPr>
              <a:t>854 стрелковый полк</a:t>
            </a:r>
            <a:r>
              <a:rPr kumimoji="0" lang="ru-RU" alt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Награды</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Медаль «За отвагу» </a:t>
            </a:r>
          </a:p>
          <a:p>
            <a:pPr marL="457200" marR="0" lvl="1"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pPr>
            <a:r>
              <a:rPr lang="ru-RU" sz="1800" dirty="0">
                <a:latin typeface="Times New Roman" panose="02020603050405020304" pitchFamily="18" charset="0"/>
                <a:cs typeface="Times New Roman" panose="02020603050405020304" pitchFamily="18" charset="0"/>
              </a:rPr>
              <a:t>Источник: Портал «Память народа»</a:t>
            </a:r>
            <a:endParaRPr kumimoji="0" lang="ru-RU" alt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2721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Бельды</a:t>
            </a:r>
            <a:r>
              <a:rPr lang="ru-RU" dirty="0" smtClean="0"/>
              <a:t> Максим </a:t>
            </a:r>
            <a:r>
              <a:rPr lang="ru-RU" dirty="0" err="1" smtClean="0"/>
              <a:t>Поренгович</a:t>
            </a:r>
            <a:endParaRPr lang="ru-RU" dirty="0"/>
          </a:p>
        </p:txBody>
      </p:sp>
      <p:sp>
        <p:nvSpPr>
          <p:cNvPr id="4" name="Rectangle 1"/>
          <p:cNvSpPr>
            <a:spLocks noGrp="1" noChangeArrowheads="1"/>
          </p:cNvSpPr>
          <p:nvPr>
            <p:ph idx="1"/>
          </p:nvPr>
        </p:nvSpPr>
        <p:spPr bwMode="auto">
          <a:xfrm>
            <a:off x="838200" y="2016136"/>
            <a:ext cx="4899211"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Дата рождения:</a:t>
            </a:r>
            <a:r>
              <a:rPr kumimoji="0" lang="ru-RU" altLang="ru-RU" sz="1800" b="0" i="0" u="none" strike="noStrike" cap="none" normalizeH="0" dirty="0" smtClean="0">
                <a:ln>
                  <a:noFill/>
                </a:ln>
                <a:solidFill>
                  <a:schemeClr val="tx1"/>
                </a:solidFill>
                <a:effectLst/>
                <a:latin typeface="Arial" panose="020B0604020202020204" pitchFamily="34" charset="0"/>
              </a:rPr>
              <a:t> </a:t>
            </a:r>
            <a:r>
              <a:rPr kumimoji="0" lang="ru-RU" altLang="ru-RU" sz="1800" b="0" i="0" u="none" strike="noStrike" cap="none" normalizeH="0" baseline="0" dirty="0" smtClean="0">
                <a:ln>
                  <a:noFill/>
                </a:ln>
                <a:solidFill>
                  <a:schemeClr val="tx1"/>
                </a:solidFill>
                <a:effectLst/>
                <a:latin typeface="Arial" panose="020B0604020202020204" pitchFamily="34" charset="0"/>
              </a:rPr>
              <a:t>__.__.1915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Место рождения</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Хабаровский край, Нанайский р-н, с. </a:t>
            </a:r>
            <a:r>
              <a:rPr kumimoji="0" lang="ru-RU" altLang="ru-RU" sz="1800" b="0" i="0" u="none" strike="noStrike" cap="none" normalizeH="0" baseline="0" dirty="0" err="1" smtClean="0">
                <a:ln>
                  <a:noFill/>
                </a:ln>
                <a:solidFill>
                  <a:schemeClr val="tx1"/>
                </a:solidFill>
                <a:effectLst/>
                <a:latin typeface="Arial" panose="020B0604020202020204" pitchFamily="34" charset="0"/>
              </a:rPr>
              <a:t>Джари</a:t>
            </a:r>
            <a:r>
              <a:rPr kumimoji="0" lang="ru-RU" altLang="ru-RU" sz="18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Дата призыва</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28.09.1941;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Воинское звание</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рядовой; красноармеец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Воинская часть</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hlinkClick r:id="rId2"/>
              </a:rPr>
              <a:t>317 гвардейский стрелковый полк 103 гвардейской стрелковой дивизии</a:t>
            </a:r>
            <a:endParaRPr lang="ru-RU" altLang="ru-RU" sz="1800" dirty="0">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None/>
              <a:tabLst/>
            </a:pPr>
            <a:r>
              <a:rPr lang="ru-RU" altLang="ru-RU" sz="1800" dirty="0" smtClean="0">
                <a:latin typeface="Arial" panose="020B0604020202020204" pitchFamily="34" charset="0"/>
              </a:rPr>
              <a:t>Судьба: Пропал Без вести: март 1942 г.</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None/>
              <a:tabLst/>
            </a:pPr>
            <a:r>
              <a:rPr lang="ru-RU" altLang="ru-RU" sz="1800" dirty="0" smtClean="0">
                <a:latin typeface="Arial" panose="020B0604020202020204" pitchFamily="34" charset="0"/>
              </a:rPr>
              <a:t>Источник: Портал «Память народа»</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pic>
        <p:nvPicPr>
          <p:cNvPr id="5" name="Рисунок 4"/>
          <p:cNvPicPr>
            <a:picLocks noChangeAspect="1"/>
          </p:cNvPicPr>
          <p:nvPr/>
        </p:nvPicPr>
        <p:blipFill>
          <a:blip r:embed="rId3"/>
          <a:stretch>
            <a:fillRect/>
          </a:stretch>
        </p:blipFill>
        <p:spPr>
          <a:xfrm>
            <a:off x="7523093" y="1690688"/>
            <a:ext cx="3830707" cy="4509248"/>
          </a:xfrm>
          <a:prstGeom prst="rect">
            <a:avLst/>
          </a:prstGeom>
        </p:spPr>
      </p:pic>
    </p:spTree>
    <p:extLst>
      <p:ext uri="{BB962C8B-B14F-4D97-AF65-F5344CB8AC3E}">
        <p14:creationId xmlns:p14="http://schemas.microsoft.com/office/powerpoint/2010/main" val="882807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Бельды</a:t>
            </a:r>
            <a:r>
              <a:rPr lang="ru-RU" dirty="0" smtClean="0"/>
              <a:t> Михаил Иванович</a:t>
            </a:r>
            <a:endParaRPr lang="ru-RU" dirty="0"/>
          </a:p>
        </p:txBody>
      </p:sp>
      <p:sp>
        <p:nvSpPr>
          <p:cNvPr id="4" name="Rectangle 1"/>
          <p:cNvSpPr>
            <a:spLocks noGrp="1" noChangeArrowheads="1"/>
          </p:cNvSpPr>
          <p:nvPr>
            <p:ph idx="1"/>
          </p:nvPr>
        </p:nvSpPr>
        <p:spPr bwMode="auto">
          <a:xfrm>
            <a:off x="838200" y="2570133"/>
            <a:ext cx="4952766"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Дата рождения</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__.__.1923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Место рождения</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Хабаровский край, Нанайский р-н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Награды</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Орден Отечественной войны II степени </a:t>
            </a:r>
          </a:p>
          <a:p>
            <a:pPr marL="457200" marR="0" lvl="1" indent="0" algn="l" defTabSz="914400" rtl="0" eaLnBrk="0" fontAlgn="base" latinLnBrk="0" hangingPunct="0">
              <a:lnSpc>
                <a:spcPct val="100000"/>
              </a:lnSpc>
              <a:spcBef>
                <a:spcPct val="0"/>
              </a:spcBef>
              <a:spcAft>
                <a:spcPct val="0"/>
              </a:spcAft>
              <a:buClrTx/>
              <a:buSzTx/>
              <a:buFontTx/>
              <a:buNone/>
              <a:tabLst/>
            </a:pPr>
            <a:r>
              <a:rPr lang="ru-RU" altLang="ru-RU" sz="1800" dirty="0" smtClean="0">
                <a:latin typeface="Arial" panose="020B0604020202020204" pitchFamily="34" charset="0"/>
              </a:rPr>
              <a:t>Умер 1990 г.</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Источник: Портал «Память</a:t>
            </a:r>
            <a:r>
              <a:rPr kumimoji="0" lang="ru-RU" altLang="ru-RU" sz="1800" b="0" i="0" u="none" strike="noStrike" cap="none" normalizeH="0" dirty="0" smtClean="0">
                <a:ln>
                  <a:noFill/>
                </a:ln>
                <a:solidFill>
                  <a:schemeClr val="tx1"/>
                </a:solidFill>
                <a:effectLst/>
                <a:latin typeface="Arial" panose="020B0604020202020204" pitchFamily="34" charset="0"/>
              </a:rPr>
              <a:t> народа»</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3805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7883" y="1488141"/>
            <a:ext cx="6811184" cy="4720748"/>
          </a:xfrm>
        </p:spPr>
        <p:txBody>
          <a:bodyPr>
            <a:normAutofit/>
          </a:bodyPr>
          <a:lstStyle/>
          <a:p>
            <a:r>
              <a:rPr lang="ru-RU" sz="1600" dirty="0" smtClean="0">
                <a:latin typeface="Times New Roman" panose="02020603050405020304" pitchFamily="18" charset="0"/>
                <a:cs typeface="Times New Roman" panose="02020603050405020304" pitchFamily="18" charset="0"/>
              </a:rPr>
              <a:t>Дата рождения: </a:t>
            </a:r>
            <a:r>
              <a:rPr lang="ru-RU" sz="1600" dirty="0">
                <a:latin typeface="Times New Roman" panose="02020603050405020304" pitchFamily="18" charset="0"/>
                <a:cs typeface="Times New Roman" panose="02020603050405020304" pitchFamily="18" charset="0"/>
              </a:rPr>
              <a:t>13.09.1918</a:t>
            </a:r>
            <a:r>
              <a:rPr lang="ru-RU" sz="1600" dirty="0" smtClean="0">
                <a:latin typeface="Times New Roman" panose="02020603050405020304" pitchFamily="18" charset="0"/>
                <a:cs typeface="Times New Roman" panose="02020603050405020304" pitchFamily="18" charset="0"/>
              </a:rPr>
              <a:t>    </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Место рождения:</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с.Григорьевка</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Днепропетровская обл. Украинская </a:t>
            </a:r>
            <a:r>
              <a:rPr lang="ru-RU" sz="1600" dirty="0" smtClean="0">
                <a:latin typeface="Times New Roman" panose="02020603050405020304" pitchFamily="18" charset="0"/>
                <a:cs typeface="Times New Roman" panose="02020603050405020304" pitchFamily="18" charset="0"/>
              </a:rPr>
              <a:t>ССР</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Место службы:</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79 </a:t>
            </a:r>
            <a:r>
              <a:rPr lang="ru-RU" sz="1600" dirty="0" err="1">
                <a:latin typeface="Times New Roman" panose="02020603050405020304" pitchFamily="18" charset="0"/>
                <a:cs typeface="Times New Roman" panose="02020603050405020304" pitchFamily="18" charset="0"/>
              </a:rPr>
              <a:t>уч.минп</a:t>
            </a:r>
            <a:r>
              <a:rPr lang="ru-RU" sz="1600" dirty="0">
                <a:latin typeface="Times New Roman" panose="02020603050405020304" pitchFamily="18" charset="0"/>
                <a:cs typeface="Times New Roman" panose="02020603050405020304" pitchFamily="18" charset="0"/>
              </a:rPr>
              <a:t> 11 </a:t>
            </a:r>
            <a:r>
              <a:rPr lang="ru-RU" sz="1600" dirty="0" err="1">
                <a:latin typeface="Times New Roman" panose="02020603050405020304" pitchFamily="18" charset="0"/>
                <a:cs typeface="Times New Roman" panose="02020603050405020304" pitchFamily="18" charset="0"/>
              </a:rPr>
              <a:t>учебр</a:t>
            </a:r>
            <a:r>
              <a:rPr lang="ru-RU" sz="1600" dirty="0">
                <a:latin typeface="Times New Roman" panose="02020603050405020304" pitchFamily="18" charset="0"/>
                <a:cs typeface="Times New Roman" panose="02020603050405020304" pitchFamily="18" charset="0"/>
              </a:rPr>
              <a:t> (56 </a:t>
            </a:r>
            <a:r>
              <a:rPr lang="ru-RU" sz="1600" dirty="0" err="1">
                <a:latin typeface="Times New Roman" panose="02020603050405020304" pitchFamily="18" charset="0"/>
                <a:cs typeface="Times New Roman" panose="02020603050405020304" pitchFamily="18" charset="0"/>
              </a:rPr>
              <a:t>усп</a:t>
            </a:r>
            <a:r>
              <a:rPr lang="ru-RU" sz="1600" dirty="0">
                <a:latin typeface="Times New Roman" panose="02020603050405020304" pitchFamily="18" charset="0"/>
                <a:cs typeface="Times New Roman" panose="02020603050405020304" pitchFamily="18" charset="0"/>
              </a:rPr>
              <a:t> 42 </a:t>
            </a:r>
            <a:r>
              <a:rPr lang="ru-RU" sz="1600" dirty="0" err="1">
                <a:latin typeface="Times New Roman" panose="02020603050405020304" pitchFamily="18" charset="0"/>
                <a:cs typeface="Times New Roman" panose="02020603050405020304" pitchFamily="18" charset="0"/>
              </a:rPr>
              <a:t>учед</a:t>
            </a:r>
            <a:r>
              <a:rPr lang="ru-RU" sz="1600" dirty="0">
                <a:latin typeface="Times New Roman" panose="02020603050405020304" pitchFamily="18" charset="0"/>
                <a:cs typeface="Times New Roman" panose="02020603050405020304" pitchFamily="18" charset="0"/>
              </a:rPr>
              <a:t>)</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422 </a:t>
            </a:r>
            <a:r>
              <a:rPr lang="ru-RU" sz="1600" dirty="0" smtClean="0">
                <a:latin typeface="Times New Roman" panose="02020603050405020304" pitchFamily="18" charset="0"/>
                <a:cs typeface="Times New Roman" panose="02020603050405020304" pitchFamily="18" charset="0"/>
              </a:rPr>
              <a:t>артиллерийская </a:t>
            </a:r>
            <a:r>
              <a:rPr lang="ru-RU" sz="1600" dirty="0">
                <a:latin typeface="Times New Roman" panose="02020603050405020304" pitchFamily="18" charset="0"/>
                <a:cs typeface="Times New Roman" panose="02020603050405020304" pitchFamily="18" charset="0"/>
              </a:rPr>
              <a:t>бригада 1-й </a:t>
            </a:r>
            <a:r>
              <a:rPr lang="ru-RU" sz="1600" dirty="0" smtClean="0">
                <a:latin typeface="Times New Roman" panose="02020603050405020304" pitchFamily="18" charset="0"/>
                <a:cs typeface="Times New Roman" panose="02020603050405020304" pitchFamily="18" charset="0"/>
              </a:rPr>
              <a:t>Украинский </a:t>
            </a:r>
            <a:r>
              <a:rPr lang="ru-RU" sz="1600" dirty="0">
                <a:latin typeface="Times New Roman" panose="02020603050405020304" pitchFamily="18" charset="0"/>
                <a:cs typeface="Times New Roman" panose="02020603050405020304" pitchFamily="18" charset="0"/>
              </a:rPr>
              <a:t>фронт </a:t>
            </a:r>
            <a:r>
              <a:rPr lang="ru-RU" sz="1600" dirty="0" smtClean="0">
                <a:latin typeface="Times New Roman" panose="02020603050405020304" pitchFamily="18" charset="0"/>
                <a:cs typeface="Times New Roman" panose="02020603050405020304" pitchFamily="18" charset="0"/>
              </a:rPr>
              <a:t>Жукова</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Звание: гвардии сержант</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Награжден: </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Орден </a:t>
            </a:r>
            <a:r>
              <a:rPr lang="ru-RU" sz="1600" dirty="0">
                <a:latin typeface="Times New Roman" panose="02020603050405020304" pitchFamily="18" charset="0"/>
                <a:cs typeface="Times New Roman" panose="02020603050405020304" pitchFamily="18" charset="0"/>
              </a:rPr>
              <a:t>Славы </a:t>
            </a:r>
            <a:r>
              <a:rPr lang="en-US" sz="1600" dirty="0">
                <a:latin typeface="Times New Roman" panose="02020603050405020304" pitchFamily="18" charset="0"/>
                <a:cs typeface="Times New Roman" panose="02020603050405020304" pitchFamily="18" charset="0"/>
              </a:rPr>
              <a:t>III</a:t>
            </a:r>
            <a:r>
              <a:rPr lang="ru-RU" sz="1600" dirty="0">
                <a:latin typeface="Times New Roman" panose="02020603050405020304" pitchFamily="18" charset="0"/>
                <a:cs typeface="Times New Roman" panose="02020603050405020304" pitchFamily="18" charset="0"/>
              </a:rPr>
              <a:t> степени»</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2 медали «</a:t>
            </a:r>
            <a:r>
              <a:rPr lang="ru-RU" sz="1600" dirty="0" smtClean="0">
                <a:latin typeface="Times New Roman" panose="02020603050405020304" pitchFamily="18" charset="0"/>
                <a:cs typeface="Times New Roman" panose="02020603050405020304" pitchFamily="18" charset="0"/>
              </a:rPr>
              <a:t>За </a:t>
            </a:r>
            <a:r>
              <a:rPr lang="ru-RU" sz="1600" dirty="0">
                <a:latin typeface="Times New Roman" panose="02020603050405020304" pitchFamily="18" charset="0"/>
                <a:cs typeface="Times New Roman" panose="02020603050405020304" pitchFamily="18" charset="0"/>
              </a:rPr>
              <a:t>Отвагу», «За взятие Берлина» «За Победу над Германией» </a:t>
            </a:r>
            <a:r>
              <a:rPr lang="ru-RU" sz="1600" dirty="0" smtClean="0">
                <a:latin typeface="Times New Roman" panose="02020603050405020304" pitchFamily="18" charset="0"/>
                <a:cs typeface="Times New Roman" panose="02020603050405020304" pitchFamily="18" charset="0"/>
              </a:rPr>
              <a:t/>
            </a:r>
            <a:br>
              <a:rPr lang="ru-RU" sz="1600" dirty="0" smtClean="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Время пребывания в действующей Армии </a:t>
            </a:r>
            <a:r>
              <a:rPr lang="ru-RU" sz="1600" dirty="0" smtClean="0">
                <a:latin typeface="Times New Roman" panose="02020603050405020304" pitchFamily="18" charset="0"/>
                <a:cs typeface="Times New Roman" panose="02020603050405020304" pitchFamily="18" charset="0"/>
              </a:rPr>
              <a:t>1940—1945гг.</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Легкое </a:t>
            </a:r>
            <a:r>
              <a:rPr lang="ru-RU" sz="1600" dirty="0">
                <a:latin typeface="Times New Roman" panose="02020603050405020304" pitchFamily="18" charset="0"/>
                <a:cs typeface="Times New Roman" panose="02020603050405020304" pitchFamily="18" charset="0"/>
              </a:rPr>
              <a:t>ранение.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Работал в колхозе 60 лет Октября».</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Умер </a:t>
            </a:r>
            <a:r>
              <a:rPr lang="ru-RU" sz="1600" dirty="0" smtClean="0">
                <a:latin typeface="Times New Roman" panose="02020603050405020304" pitchFamily="18" charset="0"/>
                <a:cs typeface="Times New Roman" panose="02020603050405020304" pitchFamily="18" charset="0"/>
              </a:rPr>
              <a:t>29.12.1995 г.</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Источник: Портал «Память народа»</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9644" y="365125"/>
            <a:ext cx="4312356" cy="6329187"/>
          </a:xfrm>
          <a:prstGeom prst="rect">
            <a:avLst/>
          </a:prstGeom>
        </p:spPr>
      </p:pic>
    </p:spTree>
    <p:extLst>
      <p:ext uri="{BB962C8B-B14F-4D97-AF65-F5344CB8AC3E}">
        <p14:creationId xmlns:p14="http://schemas.microsoft.com/office/powerpoint/2010/main" val="21074689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dirty="0" err="1" smtClean="0">
                <a:latin typeface="Times New Roman" panose="02020603050405020304" pitchFamily="18" charset="0"/>
                <a:cs typeface="Times New Roman" panose="02020603050405020304" pitchFamily="18" charset="0"/>
              </a:rPr>
              <a:t>Дечули</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Минсун</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Минцуна</a:t>
            </a:r>
            <a:r>
              <a:rPr lang="ru-RU" sz="2800" dirty="0" smtClean="0">
                <a:latin typeface="Times New Roman" panose="02020603050405020304" pitchFamily="18" charset="0"/>
                <a:cs typeface="Times New Roman" panose="02020603050405020304" pitchFamily="18" charset="0"/>
              </a:rPr>
              <a:t>) Сергеевич</a:t>
            </a:r>
            <a:endParaRPr lang="ru-RU" sz="2800" dirty="0">
              <a:latin typeface="Times New Roman" panose="02020603050405020304" pitchFamily="18" charset="0"/>
              <a:cs typeface="Times New Roman" panose="02020603050405020304" pitchFamily="18" charset="0"/>
            </a:endParaRPr>
          </a:p>
        </p:txBody>
      </p:sp>
      <p:sp>
        <p:nvSpPr>
          <p:cNvPr id="4" name="Rectangle 1"/>
          <p:cNvSpPr>
            <a:spLocks noGrp="1" noChangeArrowheads="1"/>
          </p:cNvSpPr>
          <p:nvPr>
            <p:ph idx="1"/>
          </p:nvPr>
        </p:nvSpPr>
        <p:spPr bwMode="auto">
          <a:xfrm>
            <a:off x="838200" y="1600637"/>
            <a:ext cx="5598459"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Дата рождения</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__.__.1912; __.__.1914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Место рождения</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Хабаровский край, </a:t>
            </a:r>
            <a:r>
              <a:rPr kumimoji="0" lang="ru-RU" altLang="ru-RU" sz="1800" b="0" i="0" u="none" strike="noStrike" cap="none" normalizeH="0" baseline="0" dirty="0" err="1" smtClean="0">
                <a:ln>
                  <a:noFill/>
                </a:ln>
                <a:solidFill>
                  <a:schemeClr val="tx1"/>
                </a:solidFill>
                <a:effectLst/>
                <a:latin typeface="Arial" panose="020B0604020202020204" pitchFamily="34" charset="0"/>
              </a:rPr>
              <a:t>Ульчский</a:t>
            </a:r>
            <a:r>
              <a:rPr kumimoji="0" lang="ru-RU" altLang="ru-RU" sz="1800" b="0" i="0" u="none" strike="noStrike" cap="none" normalizeH="0" baseline="0" dirty="0" smtClean="0">
                <a:ln>
                  <a:noFill/>
                </a:ln>
                <a:solidFill>
                  <a:schemeClr val="tx1"/>
                </a:solidFill>
                <a:effectLst/>
                <a:latin typeface="Arial" panose="020B0604020202020204" pitchFamily="34" charset="0"/>
              </a:rPr>
              <a:t> р-н, с. Булава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Место призыва</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err="1" smtClean="0">
                <a:ln>
                  <a:noFill/>
                </a:ln>
                <a:solidFill>
                  <a:schemeClr val="tx1"/>
                </a:solidFill>
                <a:effectLst/>
                <a:latin typeface="Arial" panose="020B0604020202020204" pitchFamily="34" charset="0"/>
              </a:rPr>
              <a:t>Ульчский</a:t>
            </a:r>
            <a:r>
              <a:rPr kumimoji="0" lang="ru-RU" altLang="ru-RU" sz="1800" b="0" i="0" u="none" strike="noStrike" cap="none" normalizeH="0" baseline="0" dirty="0" smtClean="0">
                <a:ln>
                  <a:noFill/>
                </a:ln>
                <a:solidFill>
                  <a:schemeClr val="tx1"/>
                </a:solidFill>
                <a:effectLst/>
                <a:latin typeface="Arial" panose="020B0604020202020204" pitchFamily="34" charset="0"/>
              </a:rPr>
              <a:t> РВК, Нижне-Амурская обл., </a:t>
            </a:r>
            <a:r>
              <a:rPr kumimoji="0" lang="ru-RU" altLang="ru-RU" sz="1800" b="0" i="0" u="none" strike="noStrike" cap="none" normalizeH="0" baseline="0" dirty="0" err="1" smtClean="0">
                <a:ln>
                  <a:noFill/>
                </a:ln>
                <a:solidFill>
                  <a:schemeClr val="tx1"/>
                </a:solidFill>
                <a:effectLst/>
                <a:latin typeface="Arial" panose="020B0604020202020204" pitchFamily="34" charset="0"/>
              </a:rPr>
              <a:t>Ульчский</a:t>
            </a:r>
            <a:r>
              <a:rPr kumimoji="0" lang="ru-RU" altLang="ru-RU" sz="1800" b="0" i="0" u="none" strike="noStrike" cap="none" normalizeH="0" baseline="0" dirty="0" smtClean="0">
                <a:ln>
                  <a:noFill/>
                </a:ln>
                <a:solidFill>
                  <a:schemeClr val="tx1"/>
                </a:solidFill>
                <a:effectLst/>
                <a:latin typeface="Arial" panose="020B0604020202020204" pitchFamily="34" charset="0"/>
              </a:rPr>
              <a:t> р-н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Воинское звание</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красноармеец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Воинская часть</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hlinkClick r:id="rId2"/>
              </a:rPr>
              <a:t>5 отдельный пулеметный артиллерийский батальон</a:t>
            </a:r>
            <a:r>
              <a:rPr kumimoji="0" lang="ru-RU" altLang="ru-RU" sz="18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Награды</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Медаль «За боевые заслуги» </a:t>
            </a:r>
          </a:p>
          <a:p>
            <a:pPr marL="0" marR="0" lvl="0" indent="0" algn="l" defTabSz="914400" rtl="0" eaLnBrk="0" fontAlgn="base" latinLnBrk="0" hangingPunct="0">
              <a:lnSpc>
                <a:spcPct val="100000"/>
              </a:lnSpc>
              <a:spcBef>
                <a:spcPct val="0"/>
              </a:spcBef>
              <a:spcAft>
                <a:spcPct val="0"/>
              </a:spcAft>
              <a:buClrTx/>
              <a:buSzTx/>
              <a:buFontTx/>
              <a:buNone/>
              <a:tabLst/>
            </a:pPr>
            <a:r>
              <a:rPr lang="ru-RU" altLang="ru-RU" sz="1800" dirty="0" smtClean="0">
                <a:latin typeface="Arial" panose="020B0604020202020204" pitchFamily="34" charset="0"/>
              </a:rPr>
              <a:t>Источник: Память народа»</a:t>
            </a:r>
            <a:r>
              <a:rPr kumimoji="0" lang="ru-RU" altLang="ru-RU" sz="18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23051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6406018" cy="6284031"/>
          </a:xfrm>
        </p:spPr>
        <p:txBody>
          <a:bodyPr>
            <a:normAutofit/>
          </a:bodyPr>
          <a:lstStyle/>
          <a:p>
            <a:r>
              <a:rPr lang="ru-RU" sz="1600" dirty="0" smtClean="0">
                <a:latin typeface="Times New Roman" panose="02020603050405020304" pitchFamily="18" charset="0"/>
                <a:cs typeface="Times New Roman" panose="02020603050405020304" pitchFamily="18" charset="0"/>
              </a:rPr>
              <a:t>Дата и место рождения:  1909 г. </a:t>
            </a:r>
            <a:r>
              <a:rPr lang="ru-RU" sz="1600" dirty="0" err="1" smtClean="0">
                <a:latin typeface="Times New Roman" panose="02020603050405020304" pitchFamily="18" charset="0"/>
                <a:cs typeface="Times New Roman" panose="02020603050405020304" pitchFamily="18" charset="0"/>
              </a:rPr>
              <a:t>с.Удан</a:t>
            </a:r>
            <a:r>
              <a:rPr lang="ru-RU" sz="1600" dirty="0" smtClean="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Ульчского</a:t>
            </a:r>
            <a:r>
              <a:rPr lang="ru-RU" sz="1600" dirty="0">
                <a:latin typeface="Times New Roman" panose="02020603050405020304" pitchFamily="18" charset="0"/>
                <a:cs typeface="Times New Roman" panose="02020603050405020304" pitchFamily="18" charset="0"/>
              </a:rPr>
              <a:t> р-н Нижне-Амурской </a:t>
            </a:r>
            <a:r>
              <a:rPr lang="ru-RU" sz="1600" dirty="0" smtClean="0">
                <a:latin typeface="Times New Roman" panose="02020603050405020304" pitchFamily="18" charset="0"/>
                <a:cs typeface="Times New Roman" panose="02020603050405020304" pitchFamily="18" charset="0"/>
              </a:rPr>
              <a:t>области</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Место службы:</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2-й Дальневосточный фронт в составе 16-й армии, 432 </a:t>
            </a:r>
            <a:r>
              <a:rPr lang="ru-RU" sz="1600" dirty="0" err="1">
                <a:latin typeface="Times New Roman" panose="02020603050405020304" pitchFamily="18" charset="0"/>
                <a:cs typeface="Times New Roman" panose="02020603050405020304" pitchFamily="18" charset="0"/>
              </a:rPr>
              <a:t>Волочаевский</a:t>
            </a:r>
            <a:r>
              <a:rPr lang="ru-RU" sz="1600" dirty="0">
                <a:latin typeface="Times New Roman" panose="02020603050405020304" pitchFamily="18" charset="0"/>
                <a:cs typeface="Times New Roman" panose="02020603050405020304" pitchFamily="18" charset="0"/>
              </a:rPr>
              <a:t> Краснознаменный отд. </a:t>
            </a:r>
            <a:r>
              <a:rPr lang="ru-RU" sz="1600" dirty="0" err="1">
                <a:latin typeface="Times New Roman" panose="02020603050405020304" pitchFamily="18" charset="0"/>
                <a:cs typeface="Times New Roman" panose="02020603050405020304" pitchFamily="18" charset="0"/>
              </a:rPr>
              <a:t>сп</a:t>
            </a:r>
            <a:r>
              <a:rPr lang="ru-RU" sz="1600" dirty="0" smtClean="0">
                <a:latin typeface="Times New Roman" panose="02020603050405020304" pitchFamily="18" charset="0"/>
                <a:cs typeface="Times New Roman" panose="02020603050405020304" pitchFamily="18" charset="0"/>
              </a:rPr>
              <a:t>., рядовой</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Награды: </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орден  </a:t>
            </a:r>
            <a:r>
              <a:rPr lang="ru-RU" sz="1600" dirty="0">
                <a:latin typeface="Times New Roman" panose="02020603050405020304" pitchFamily="18" charset="0"/>
                <a:cs typeface="Times New Roman" panose="02020603050405020304" pitchFamily="18" charset="0"/>
              </a:rPr>
              <a:t>Отечественной войны II степени, медаль «За Победу над Японией»</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Судьба:</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Участвовал </a:t>
            </a:r>
            <a:r>
              <a:rPr lang="ru-RU" sz="1600" dirty="0">
                <a:latin typeface="Times New Roman" panose="02020603050405020304" pitchFamily="18" charset="0"/>
                <a:cs typeface="Times New Roman" panose="02020603050405020304" pitchFamily="18" charset="0"/>
              </a:rPr>
              <a:t>в боевых действиях с августа по сентябрь 1945 Стрелок.</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Умер 11.01.1996 г.</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Источник: Портал «Память народа»</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endParaRPr lang="ru-RU" sz="16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4218" y="451556"/>
            <a:ext cx="4770408" cy="6197600"/>
          </a:xfrm>
          <a:prstGeom prst="rect">
            <a:avLst/>
          </a:prstGeom>
        </p:spPr>
      </p:pic>
    </p:spTree>
    <p:extLst>
      <p:ext uri="{BB962C8B-B14F-4D97-AF65-F5344CB8AC3E}">
        <p14:creationId xmlns:p14="http://schemas.microsoft.com/office/powerpoint/2010/main" val="4237990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5370689" cy="5369631"/>
          </a:xfrm>
        </p:spPr>
        <p:txBody>
          <a:bodyPr>
            <a:normAutofit/>
          </a:bodyPr>
          <a:lstStyle/>
          <a:p>
            <a:r>
              <a:rPr lang="ru-RU" sz="1600" dirty="0" smtClean="0">
                <a:latin typeface="Times New Roman" panose="02020603050405020304" pitchFamily="18" charset="0"/>
                <a:cs typeface="Times New Roman" panose="02020603050405020304" pitchFamily="18" charset="0"/>
              </a:rPr>
              <a:t>Дата и место рождения:</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 01.07.1922 г. с.Булава </a:t>
            </a:r>
            <a:r>
              <a:rPr lang="ru-RU" sz="1600" dirty="0" err="1" smtClean="0">
                <a:latin typeface="Times New Roman" panose="02020603050405020304" pitchFamily="18" charset="0"/>
                <a:cs typeface="Times New Roman" panose="02020603050405020304" pitchFamily="18" charset="0"/>
              </a:rPr>
              <a:t>Ульчского</a:t>
            </a:r>
            <a:r>
              <a:rPr lang="ru-RU" sz="1600" dirty="0" smtClean="0">
                <a:latin typeface="Times New Roman" panose="02020603050405020304" pitchFamily="18" charset="0"/>
                <a:cs typeface="Times New Roman" panose="02020603050405020304" pitchFamily="18" charset="0"/>
              </a:rPr>
              <a:t> р-на Нижне-Амурской области.</a:t>
            </a:r>
            <a:r>
              <a:rPr lang="ru-RU" dirty="0" smtClean="0">
                <a:latin typeface="Times New Roman" panose="02020603050405020304" pitchFamily="18" charset="0"/>
                <a:cs typeface="Times New Roman" panose="02020603050405020304" pitchFamily="18" charset="0"/>
              </a:rPr>
              <a:t/>
            </a:r>
            <a:br>
              <a:rPr lang="ru-RU"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Место службы и звание:  88 отдельная стрелковая бригада</a:t>
            </a:r>
            <a:r>
              <a:rPr lang="ru-RU" dirty="0" smtClean="0">
                <a:latin typeface="Times New Roman" panose="02020603050405020304" pitchFamily="18" charset="0"/>
                <a:cs typeface="Times New Roman" panose="02020603050405020304" pitchFamily="18" charset="0"/>
              </a:rPr>
              <a:t> </a:t>
            </a:r>
            <a:br>
              <a:rPr lang="ru-RU"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Награды:</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 Орден Отечественной войны </a:t>
            </a:r>
            <a:r>
              <a:rPr lang="en-US" sz="1600" dirty="0" smtClean="0">
                <a:latin typeface="Times New Roman" panose="02020603050405020304" pitchFamily="18" charset="0"/>
                <a:cs typeface="Times New Roman" panose="02020603050405020304" pitchFamily="18" charset="0"/>
              </a:rPr>
              <a:t>II </a:t>
            </a:r>
            <a:r>
              <a:rPr lang="ru-RU" sz="1600" dirty="0" smtClean="0">
                <a:latin typeface="Times New Roman" panose="02020603050405020304" pitchFamily="18" charset="0"/>
                <a:cs typeface="Times New Roman" panose="02020603050405020304" pitchFamily="18" charset="0"/>
              </a:rPr>
              <a:t>степени «За Победу над Японией»</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Судьба: </a:t>
            </a:r>
            <a:br>
              <a:rPr lang="ru-RU" sz="1600" dirty="0" smtClean="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Коммунист с 1964 г. Время пребывания в действующей Армии с 03.08.1945г. по 09.09.1945 г. Помощник командира, старшина взвода.</a:t>
            </a:r>
            <a:br>
              <a:rPr lang="ru-RU" sz="1800" dirty="0" smtClean="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Умер 22.04.2004 г.</a:t>
            </a:r>
            <a:r>
              <a:rPr lang="ru-RU" sz="1800" dirty="0">
                <a:latin typeface="Times New Roman" panose="02020603050405020304" pitchFamily="18" charset="0"/>
                <a:cs typeface="Times New Roman" panose="02020603050405020304" pitchFamily="18" charset="0"/>
              </a:rPr>
              <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Источник: Портал «Память народа»</a:t>
            </a:r>
            <a:br>
              <a:rPr lang="ru-RU" sz="1800" dirty="0">
                <a:latin typeface="Times New Roman" panose="02020603050405020304" pitchFamily="18" charset="0"/>
                <a:cs typeface="Times New Roman" panose="02020603050405020304" pitchFamily="18" charset="0"/>
              </a:rPr>
            </a:br>
            <a:r>
              <a:rPr lang="ru-RU" dirty="0" smtClean="0">
                <a:latin typeface="Times New Roman" panose="02020603050405020304" pitchFamily="18" charset="0"/>
                <a:cs typeface="Times New Roman" panose="02020603050405020304" pitchFamily="18" charset="0"/>
              </a:rPr>
              <a:t/>
            </a:r>
            <a:br>
              <a:rPr lang="ru-RU" dirty="0" smtClean="0">
                <a:latin typeface="Times New Roman" panose="02020603050405020304" pitchFamily="18" charset="0"/>
                <a:cs typeface="Times New Roman" panose="02020603050405020304" pitchFamily="18" charset="0"/>
              </a:rPr>
            </a:br>
            <a:endParaRPr lang="ru-RU" sz="16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0" y="496711"/>
            <a:ext cx="3951111" cy="6039556"/>
          </a:xfrm>
          <a:prstGeom prst="rect">
            <a:avLst/>
          </a:prstGeom>
        </p:spPr>
      </p:pic>
    </p:spTree>
    <p:extLst>
      <p:ext uri="{BB962C8B-B14F-4D97-AF65-F5344CB8AC3E}">
        <p14:creationId xmlns:p14="http://schemas.microsoft.com/office/powerpoint/2010/main" val="1374080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81667" y="353836"/>
            <a:ext cx="2593622" cy="1325563"/>
          </a:xfrm>
        </p:spPr>
        <p:txBody>
          <a:bodyPr/>
          <a:lstStyle/>
          <a:p>
            <a:endParaRPr lang="ru-RU"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0" y="553156"/>
            <a:ext cx="4572000" cy="5892800"/>
          </a:xfrm>
          <a:prstGeom prst="rect">
            <a:avLst/>
          </a:prstGeom>
        </p:spPr>
      </p:pic>
    </p:spTree>
    <p:extLst>
      <p:ext uri="{BB962C8B-B14F-4D97-AF65-F5344CB8AC3E}">
        <p14:creationId xmlns:p14="http://schemas.microsoft.com/office/powerpoint/2010/main" val="3603536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64355" y="1049867"/>
            <a:ext cx="5937955" cy="4605865"/>
          </a:xfrm>
        </p:spPr>
        <p:txBody>
          <a:bodyPr>
            <a:normAutofit/>
          </a:bodyPr>
          <a:lstStyle/>
          <a:p>
            <a:r>
              <a:rPr lang="ru-RU" sz="1800" dirty="0" smtClean="0">
                <a:latin typeface="Times New Roman" panose="02020603050405020304" pitchFamily="18" charset="0"/>
                <a:cs typeface="Times New Roman" panose="02020603050405020304" pitchFamily="18" charset="0"/>
              </a:rPr>
              <a:t>Дата и место рождения: 1924 г. с.Булава </a:t>
            </a:r>
            <a:r>
              <a:rPr lang="ru-RU" sz="1800" dirty="0" err="1">
                <a:latin typeface="Times New Roman" panose="02020603050405020304" pitchFamily="18" charset="0"/>
                <a:cs typeface="Times New Roman" panose="02020603050405020304" pitchFamily="18" charset="0"/>
              </a:rPr>
              <a:t>Ульчского</a:t>
            </a:r>
            <a:r>
              <a:rPr lang="ru-RU" sz="1800" dirty="0">
                <a:latin typeface="Times New Roman" panose="02020603050405020304" pitchFamily="18" charset="0"/>
                <a:cs typeface="Times New Roman" panose="02020603050405020304" pitchFamily="18" charset="0"/>
              </a:rPr>
              <a:t> </a:t>
            </a:r>
            <a:r>
              <a:rPr lang="ru-RU" sz="1800" dirty="0" smtClean="0">
                <a:latin typeface="Times New Roman" panose="02020603050405020304" pitchFamily="18" charset="0"/>
                <a:cs typeface="Times New Roman" panose="02020603050405020304" pitchFamily="18" charset="0"/>
              </a:rPr>
              <a:t>р-на Нижне-Амурской </a:t>
            </a:r>
            <a:r>
              <a:rPr lang="ru-RU" sz="1800" dirty="0">
                <a:latin typeface="Times New Roman" panose="02020603050405020304" pitchFamily="18" charset="0"/>
                <a:cs typeface="Times New Roman" panose="02020603050405020304" pitchFamily="18" charset="0"/>
              </a:rPr>
              <a:t>области</a:t>
            </a:r>
            <a:br>
              <a:rPr lang="ru-RU" sz="1800" dirty="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Дата и место призыва: Летом 1942</a:t>
            </a:r>
            <a:br>
              <a:rPr lang="ru-RU" sz="1800" dirty="0" smtClean="0">
                <a:latin typeface="Times New Roman" panose="02020603050405020304" pitchFamily="18" charset="0"/>
                <a:cs typeface="Times New Roman" panose="02020603050405020304" pitchFamily="18" charset="0"/>
              </a:rPr>
            </a:br>
            <a:r>
              <a:rPr lang="ru-RU" sz="1800" dirty="0" err="1">
                <a:latin typeface="Times New Roman" panose="02020603050405020304" pitchFamily="18" charset="0"/>
                <a:cs typeface="Times New Roman" panose="02020603050405020304" pitchFamily="18" charset="0"/>
              </a:rPr>
              <a:t>Ульчский</a:t>
            </a:r>
            <a:r>
              <a:rPr lang="ru-RU" sz="1800" dirty="0">
                <a:latin typeface="Times New Roman" panose="02020603050405020304" pitchFamily="18" charset="0"/>
                <a:cs typeface="Times New Roman" panose="02020603050405020304" pitchFamily="18" charset="0"/>
              </a:rPr>
              <a:t> РВК</a:t>
            </a:r>
            <a:br>
              <a:rPr lang="ru-RU" sz="1800" dirty="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Нижне-Амурская </a:t>
            </a:r>
            <a:r>
              <a:rPr lang="ru-RU" sz="1800" dirty="0">
                <a:latin typeface="Times New Roman" panose="02020603050405020304" pitchFamily="18" charset="0"/>
                <a:cs typeface="Times New Roman" panose="02020603050405020304" pitchFamily="18" charset="0"/>
              </a:rPr>
              <a:t>обл.</a:t>
            </a:r>
            <a:br>
              <a:rPr lang="ru-RU" sz="1800" dirty="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Место </a:t>
            </a:r>
            <a:r>
              <a:rPr lang="ru-RU" sz="1600" dirty="0" smtClean="0">
                <a:latin typeface="Times New Roman" panose="02020603050405020304" pitchFamily="18" charset="0"/>
                <a:cs typeface="Times New Roman" panose="02020603050405020304" pitchFamily="18" charset="0"/>
              </a:rPr>
              <a:t>службы</a:t>
            </a:r>
            <a:r>
              <a:rPr lang="ru-RU" sz="1800" dirty="0" smtClean="0">
                <a:latin typeface="Times New Roman" panose="02020603050405020304" pitchFamily="18" charset="0"/>
                <a:cs typeface="Times New Roman" panose="02020603050405020304" pitchFamily="18" charset="0"/>
              </a:rPr>
              <a:t> и </a:t>
            </a:r>
            <a:r>
              <a:rPr lang="ru-RU" sz="1600" dirty="0" smtClean="0">
                <a:latin typeface="Times New Roman" panose="02020603050405020304" pitchFamily="18" charset="0"/>
                <a:cs typeface="Times New Roman" panose="02020603050405020304" pitchFamily="18" charset="0"/>
              </a:rPr>
              <a:t>звание</a:t>
            </a:r>
            <a:r>
              <a:rPr lang="ru-RU" sz="1800" dirty="0" smtClean="0">
                <a:latin typeface="Times New Roman" panose="02020603050405020304" pitchFamily="18" charset="0"/>
                <a:cs typeface="Times New Roman" panose="02020603050405020304" pitchFamily="18" charset="0"/>
              </a:rPr>
              <a:t>: 915 </a:t>
            </a:r>
            <a:r>
              <a:rPr lang="ru-RU" sz="1800" dirty="0">
                <a:latin typeface="Times New Roman" panose="02020603050405020304" pitchFamily="18" charset="0"/>
                <a:cs typeface="Times New Roman" panose="02020603050405020304" pitchFamily="18" charset="0"/>
              </a:rPr>
              <a:t>стрелковый полк 246 стрелковой </a:t>
            </a:r>
            <a:r>
              <a:rPr lang="ru-RU" sz="1800" dirty="0" smtClean="0">
                <a:latin typeface="Times New Roman" panose="02020603050405020304" pitchFamily="18" charset="0"/>
                <a:cs typeface="Times New Roman" panose="02020603050405020304" pitchFamily="18" charset="0"/>
              </a:rPr>
              <a:t>дивизии, старший сержант</a:t>
            </a:r>
            <a:br>
              <a:rPr lang="ru-RU" sz="1800" dirty="0" smtClean="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Судьба: Погиб </a:t>
            </a:r>
            <a:r>
              <a:rPr lang="ru-RU" sz="1800" dirty="0">
                <a:latin typeface="Times New Roman" panose="02020603050405020304" pitchFamily="18" charset="0"/>
                <a:cs typeface="Times New Roman" panose="02020603050405020304" pitchFamily="18" charset="0"/>
              </a:rPr>
              <a:t>в бою </a:t>
            </a:r>
            <a:r>
              <a:rPr lang="ru-RU" sz="1800" dirty="0" smtClean="0">
                <a:latin typeface="Times New Roman" panose="02020603050405020304" pitchFamily="18" charset="0"/>
                <a:cs typeface="Times New Roman" panose="02020603050405020304" pitchFamily="18" charset="0"/>
              </a:rPr>
              <a:t>28.08.1943 </a:t>
            </a:r>
            <a:r>
              <a:rPr lang="ru-RU" sz="1800" dirty="0">
                <a:latin typeface="Times New Roman" panose="02020603050405020304" pitchFamily="18" charset="0"/>
                <a:cs typeface="Times New Roman" panose="02020603050405020304" pitchFamily="18" charset="0"/>
              </a:rPr>
              <a:t>г. </a:t>
            </a:r>
            <a:r>
              <a:rPr lang="ru-RU" sz="1800" dirty="0" smtClean="0">
                <a:latin typeface="Times New Roman" panose="02020603050405020304" pitchFamily="18" charset="0"/>
                <a:cs typeface="Times New Roman" panose="02020603050405020304" pitchFamily="18" charset="0"/>
              </a:rPr>
              <a:t/>
            </a:r>
            <a:br>
              <a:rPr lang="ru-RU" sz="1800" dirty="0" smtClean="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Комсомолец.</a:t>
            </a:r>
            <a:r>
              <a:rPr lang="ru-RU" sz="1800" dirty="0">
                <a:latin typeface="Times New Roman" panose="02020603050405020304" pitchFamily="18" charset="0"/>
                <a:cs typeface="Times New Roman" panose="02020603050405020304" pitchFamily="18" charset="0"/>
              </a:rPr>
              <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Похоронен в д. Стрелецкая </a:t>
            </a:r>
            <a:r>
              <a:rPr lang="ru-RU" sz="1800" dirty="0" err="1">
                <a:latin typeface="Times New Roman" panose="02020603050405020304" pitchFamily="18" charset="0"/>
                <a:cs typeface="Times New Roman" panose="02020603050405020304" pitchFamily="18" charset="0"/>
              </a:rPr>
              <a:t>Севского</a:t>
            </a:r>
            <a:r>
              <a:rPr lang="ru-RU" sz="1800" dirty="0">
                <a:latin typeface="Times New Roman" panose="02020603050405020304" pitchFamily="18" charset="0"/>
                <a:cs typeface="Times New Roman" panose="02020603050405020304" pitchFamily="18" charset="0"/>
              </a:rPr>
              <a:t> р-на, Брянской области</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Источник: Портал «Память народа»</a:t>
            </a:r>
            <a:br>
              <a:rPr lang="ru-RU" sz="1800" dirty="0">
                <a:latin typeface="Times New Roman" panose="02020603050405020304" pitchFamily="18" charset="0"/>
                <a:cs typeface="Times New Roman" panose="02020603050405020304" pitchFamily="18" charset="0"/>
              </a:rPr>
            </a:br>
            <a:endParaRPr lang="ru-RU" sz="18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7202310" y="417689"/>
            <a:ext cx="4989689" cy="6073422"/>
          </a:xfrm>
          <a:prstGeom prst="rect">
            <a:avLst/>
          </a:prstGeom>
        </p:spPr>
      </p:pic>
    </p:spTree>
    <p:extLst>
      <p:ext uri="{BB962C8B-B14F-4D97-AF65-F5344CB8AC3E}">
        <p14:creationId xmlns:p14="http://schemas.microsoft.com/office/powerpoint/2010/main" val="980477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199" y="724394"/>
            <a:ext cx="5669479" cy="5818909"/>
          </a:xfrm>
        </p:spPr>
        <p:txBody>
          <a:bodyPr>
            <a:normAutofit fontScale="90000"/>
          </a:bodyPr>
          <a:lstStyle/>
          <a:p>
            <a:pPr algn="just"/>
            <a:r>
              <a:rPr lang="ru-RU" sz="1600" b="1" dirty="0" err="1" smtClean="0">
                <a:solidFill>
                  <a:schemeClr val="tx1">
                    <a:lumMod val="85000"/>
                    <a:lumOff val="15000"/>
                  </a:schemeClr>
                </a:solidFill>
                <a:latin typeface="Times New Roman" panose="02020603050405020304" pitchFamily="18" charset="0"/>
                <a:cs typeface="Times New Roman" panose="02020603050405020304" pitchFamily="18" charset="0"/>
              </a:rPr>
              <a:t>Була́ва</a:t>
            </a:r>
            <a:r>
              <a:rPr lang="ru-RU" sz="1600" dirty="0" smtClean="0">
                <a:solidFill>
                  <a:schemeClr val="tx1">
                    <a:lumMod val="85000"/>
                    <a:lumOff val="15000"/>
                  </a:schemeClr>
                </a:solidFill>
                <a:latin typeface="Times New Roman" panose="02020603050405020304" pitchFamily="18" charset="0"/>
                <a:cs typeface="Times New Roman" panose="02020603050405020304" pitchFamily="18" charset="0"/>
              </a:rPr>
              <a:t> — село в</a:t>
            </a:r>
            <a:r>
              <a:rPr lang="ru-RU" sz="1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ru-RU" sz="1600" dirty="0" err="1" smtClean="0">
                <a:solidFill>
                  <a:schemeClr val="tx1">
                    <a:lumMod val="95000"/>
                    <a:lumOff val="5000"/>
                  </a:schemeClr>
                </a:solidFill>
                <a:latin typeface="Times New Roman" panose="02020603050405020304" pitchFamily="18" charset="0"/>
                <a:cs typeface="Times New Roman" panose="02020603050405020304" pitchFamily="18" charset="0"/>
              </a:rPr>
              <a:t>Ульчском</a:t>
            </a:r>
            <a:r>
              <a:rPr lang="ru-RU" sz="1600" dirty="0" smtClean="0">
                <a:solidFill>
                  <a:schemeClr val="tx1">
                    <a:lumMod val="95000"/>
                    <a:lumOff val="5000"/>
                  </a:schemeClr>
                </a:solidFill>
                <a:latin typeface="Times New Roman" panose="02020603050405020304" pitchFamily="18" charset="0"/>
                <a:cs typeface="Times New Roman" panose="02020603050405020304" pitchFamily="18" charset="0"/>
              </a:rPr>
              <a:t> районе Хабаровского края. </a:t>
            </a:r>
            <a:r>
              <a:rPr lang="ru-RU" sz="1600" dirty="0" smtClean="0">
                <a:solidFill>
                  <a:schemeClr val="tx1">
                    <a:lumMod val="85000"/>
                    <a:lumOff val="15000"/>
                  </a:schemeClr>
                </a:solidFill>
                <a:latin typeface="Times New Roman" panose="02020603050405020304" pitchFamily="18" charset="0"/>
                <a:cs typeface="Times New Roman" panose="02020603050405020304" pitchFamily="18" charset="0"/>
              </a:rPr>
              <a:t>Административный центр и единственный населённый пункт </a:t>
            </a:r>
            <a:r>
              <a:rPr lang="ru-RU" sz="1600" dirty="0" smtClean="0">
                <a:latin typeface="Times New Roman" panose="02020603050405020304" pitchFamily="18" charset="0"/>
                <a:cs typeface="Times New Roman" panose="02020603050405020304" pitchFamily="18" charset="0"/>
              </a:rPr>
              <a:t>одноимённого сельского поселения. </a:t>
            </a:r>
            <a:r>
              <a:rPr lang="ru-RU" sz="1600" dirty="0" smtClean="0">
                <a:solidFill>
                  <a:schemeClr val="tx1">
                    <a:lumMod val="85000"/>
                    <a:lumOff val="15000"/>
                  </a:schemeClr>
                </a:solidFill>
                <a:latin typeface="Times New Roman" panose="02020603050405020304" pitchFamily="18" charset="0"/>
                <a:cs typeface="Times New Roman" panose="02020603050405020304" pitchFamily="18" charset="0"/>
              </a:rPr>
              <a:t>Расположено на правом берегу реки Амур между озёрами </a:t>
            </a:r>
            <a:r>
              <a:rPr lang="ru-RU" sz="1600" dirty="0" err="1" smtClean="0">
                <a:latin typeface="Times New Roman" panose="02020603050405020304" pitchFamily="18" charset="0"/>
                <a:cs typeface="Times New Roman" panose="02020603050405020304" pitchFamily="18" charset="0"/>
              </a:rPr>
              <a:t>Ауриинское</a:t>
            </a:r>
            <a:r>
              <a:rPr lang="ru-RU" sz="1600" dirty="0" smtClean="0">
                <a:latin typeface="Times New Roman" panose="02020603050405020304" pitchFamily="18" charset="0"/>
                <a:cs typeface="Times New Roman" panose="02020603050405020304" pitchFamily="18" charset="0"/>
              </a:rPr>
              <a:t> и Кади, в 62 километрах от районного центра (с. </a:t>
            </a:r>
            <a:r>
              <a:rPr lang="ru-RU" sz="1600" dirty="0" err="1" smtClean="0">
                <a:latin typeface="Times New Roman" panose="02020603050405020304" pitchFamily="18" charset="0"/>
                <a:cs typeface="Times New Roman" panose="02020603050405020304" pitchFamily="18" charset="0"/>
              </a:rPr>
              <a:t>Богородское</a:t>
            </a:r>
            <a:r>
              <a:rPr lang="ru-RU" sz="1600" dirty="0" smtClean="0">
                <a:latin typeface="Times New Roman" panose="02020603050405020304" pitchFamily="18" charset="0"/>
                <a:cs typeface="Times New Roman" panose="02020603050405020304" pitchFamily="18" charset="0"/>
              </a:rPr>
              <a:t>), в 757 километрах от краевого центра (г. Хабаровск), в 324 километрах от ближайшей железнодорожной станции (Комсомольск-на-Амуре). </a:t>
            </a:r>
            <a:r>
              <a:rPr lang="ru-RU" sz="1600" dirty="0" smtClean="0">
                <a:solidFill>
                  <a:schemeClr val="tx1">
                    <a:lumMod val="85000"/>
                    <a:lumOff val="15000"/>
                  </a:schemeClr>
                </a:solidFill>
                <a:latin typeface="Times New Roman" panose="02020603050405020304" pitchFamily="18" charset="0"/>
                <a:cs typeface="Times New Roman" panose="02020603050405020304" pitchFamily="18" charset="0"/>
              </a:rPr>
              <a:t>Официальной датой основания села Булава считается 1812 год. Селение было родовым стойбищем </a:t>
            </a:r>
            <a:r>
              <a:rPr lang="ru-RU" sz="1600" dirty="0" err="1" smtClean="0">
                <a:solidFill>
                  <a:schemeClr val="tx1">
                    <a:lumMod val="85000"/>
                    <a:lumOff val="15000"/>
                  </a:schemeClr>
                </a:solidFill>
                <a:latin typeface="Times New Roman" panose="02020603050405020304" pitchFamily="18" charset="0"/>
                <a:cs typeface="Times New Roman" panose="02020603050405020304" pitchFamily="18" charset="0"/>
              </a:rPr>
              <a:t>ульчей</a:t>
            </a:r>
            <a:r>
              <a:rPr lang="ru-RU" sz="1600" dirty="0" smtClean="0">
                <a:solidFill>
                  <a:schemeClr val="tx1">
                    <a:lumMod val="85000"/>
                    <a:lumOff val="15000"/>
                  </a:schemeClr>
                </a:solidFill>
                <a:latin typeface="Times New Roman" panose="02020603050405020304" pitchFamily="18" charset="0"/>
                <a:cs typeface="Times New Roman" panose="02020603050405020304" pitchFamily="18" charset="0"/>
              </a:rPr>
              <a:t>, основу хозяйства составляло рыболовство и охотничий промысел. Женская половина населения занималась сбором дикорастущих трав, ягод, кореньев. Из корней и молодых побегов тальника плели посуду, из бересты делали домашнюю утварь. </a:t>
            </a:r>
            <a:r>
              <a:rPr lang="ru-RU" sz="1600" dirty="0" err="1" smtClean="0">
                <a:solidFill>
                  <a:schemeClr val="tx1">
                    <a:lumMod val="85000"/>
                    <a:lumOff val="15000"/>
                  </a:schemeClr>
                </a:solidFill>
                <a:latin typeface="Times New Roman" panose="02020603050405020304" pitchFamily="18" charset="0"/>
                <a:cs typeface="Times New Roman" panose="02020603050405020304" pitchFamily="18" charset="0"/>
              </a:rPr>
              <a:t>Ульчам</a:t>
            </a:r>
            <a:r>
              <a:rPr lang="ru-RU" sz="1600" dirty="0" smtClean="0">
                <a:solidFill>
                  <a:schemeClr val="tx1">
                    <a:lumMod val="85000"/>
                    <a:lumOff val="15000"/>
                  </a:schemeClr>
                </a:solidFill>
                <a:latin typeface="Times New Roman" panose="02020603050405020304" pitchFamily="18" charset="0"/>
                <a:cs typeface="Times New Roman" panose="02020603050405020304" pitchFamily="18" charset="0"/>
              </a:rPr>
              <a:t> было известно и кузнечное дело: из железа изготавливали ножи, рыболовные крючки и другие</a:t>
            </a:r>
            <a:br>
              <a:rPr lang="ru-RU" sz="1600" dirty="0" smtClean="0">
                <a:solidFill>
                  <a:schemeClr val="tx1">
                    <a:lumMod val="85000"/>
                    <a:lumOff val="15000"/>
                  </a:schemeClr>
                </a:solidFill>
                <a:latin typeface="Times New Roman" panose="02020603050405020304" pitchFamily="18" charset="0"/>
                <a:cs typeface="Times New Roman" panose="02020603050405020304" pitchFamily="18" charset="0"/>
              </a:rPr>
            </a:br>
            <a:r>
              <a:rPr lang="ru-RU" sz="1600" dirty="0" smtClean="0">
                <a:solidFill>
                  <a:schemeClr val="tx1">
                    <a:lumMod val="85000"/>
                    <a:lumOff val="15000"/>
                  </a:schemeClr>
                </a:solidFill>
                <a:latin typeface="Times New Roman" panose="02020603050405020304" pitchFamily="18" charset="0"/>
                <a:cs typeface="Times New Roman" panose="02020603050405020304" pitchFamily="18" charset="0"/>
              </a:rPr>
              <a:t> необходимые предметы. </a:t>
            </a:r>
            <a:br>
              <a:rPr lang="ru-RU" sz="1600" dirty="0" smtClean="0">
                <a:solidFill>
                  <a:schemeClr val="tx1">
                    <a:lumMod val="85000"/>
                    <a:lumOff val="15000"/>
                  </a:schemeClr>
                </a:solidFill>
                <a:latin typeface="Times New Roman" panose="02020603050405020304" pitchFamily="18" charset="0"/>
                <a:cs typeface="Times New Roman" panose="02020603050405020304" pitchFamily="18" charset="0"/>
              </a:rPr>
            </a:br>
            <a:r>
              <a:rPr lang="ru-RU" sz="1600" dirty="0" smtClean="0">
                <a:solidFill>
                  <a:schemeClr val="tx1">
                    <a:lumMod val="85000"/>
                    <a:lumOff val="15000"/>
                  </a:schemeClr>
                </a:solidFill>
                <a:latin typeface="Times New Roman" panose="02020603050405020304" pitchFamily="18" charset="0"/>
                <a:cs typeface="Times New Roman" panose="02020603050405020304" pitchFamily="18" charset="0"/>
              </a:rPr>
              <a:t/>
            </a:r>
            <a:br>
              <a:rPr lang="ru-RU" sz="1600" dirty="0" smtClean="0">
                <a:solidFill>
                  <a:schemeClr val="tx1">
                    <a:lumMod val="85000"/>
                    <a:lumOff val="15000"/>
                  </a:schemeClr>
                </a:solidFill>
                <a:latin typeface="Times New Roman" panose="02020603050405020304" pitchFamily="18" charset="0"/>
                <a:cs typeface="Times New Roman" panose="02020603050405020304" pitchFamily="18" charset="0"/>
              </a:rPr>
            </a:br>
            <a:r>
              <a:rPr lang="ru-RU" sz="1600" dirty="0" smtClean="0">
                <a:solidFill>
                  <a:schemeClr val="tx1">
                    <a:lumMod val="85000"/>
                    <a:lumOff val="15000"/>
                  </a:schemeClr>
                </a:solidFill>
                <a:latin typeface="Times New Roman" panose="02020603050405020304" pitchFamily="18" charset="0"/>
                <a:cs typeface="Times New Roman" panose="02020603050405020304" pitchFamily="18" charset="0"/>
              </a:rPr>
              <a:t>Название села произошло от </a:t>
            </a:r>
            <a:r>
              <a:rPr lang="ru-RU" sz="1600" dirty="0" err="1" smtClean="0">
                <a:solidFill>
                  <a:schemeClr val="tx1">
                    <a:lumMod val="85000"/>
                    <a:lumOff val="15000"/>
                  </a:schemeClr>
                </a:solidFill>
                <a:latin typeface="Times New Roman" panose="02020603050405020304" pitchFamily="18" charset="0"/>
                <a:cs typeface="Times New Roman" panose="02020603050405020304" pitchFamily="18" charset="0"/>
              </a:rPr>
              <a:t>Булау</a:t>
            </a:r>
            <a:r>
              <a:rPr lang="ru-RU" sz="1600" dirty="0" smtClean="0">
                <a:solidFill>
                  <a:schemeClr val="tx1">
                    <a:lumMod val="85000"/>
                    <a:lumOff val="15000"/>
                  </a:schemeClr>
                </a:solidFill>
                <a:latin typeface="Times New Roman" panose="02020603050405020304" pitchFamily="18" charset="0"/>
                <a:cs typeface="Times New Roman" panose="02020603050405020304" pitchFamily="18" charset="0"/>
              </a:rPr>
              <a:t> (древнего шаманского посоха). В давние времена на тот берег Амура, где сейчас находится современное село Булава, приехали люди. Они облюбовали это место, так как оно было заслонено от морских ветров сопками, покрытыми девственной тайгой, а на противоположном берегу Амура простирались пойменные луга, изрезанные многочисленными протоками и маленькими озерами, изобилующими рыбой, где гнездились перелётные птицы и обитали пушные звери. Среди людей, облюбовавших это богатое зверьём и рыбой место, находился шаман – </a:t>
            </a:r>
            <a:r>
              <a:rPr lang="ru-RU" sz="1600" dirty="0" err="1" smtClean="0">
                <a:solidFill>
                  <a:schemeClr val="tx1">
                    <a:lumMod val="85000"/>
                    <a:lumOff val="15000"/>
                  </a:schemeClr>
                </a:solidFill>
                <a:latin typeface="Times New Roman" panose="02020603050405020304" pitchFamily="18" charset="0"/>
                <a:cs typeface="Times New Roman" panose="02020603050405020304" pitchFamily="18" charset="0"/>
              </a:rPr>
              <a:t>даи</a:t>
            </a:r>
            <a:r>
              <a:rPr lang="ru-RU" sz="16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ru-RU" sz="1600" dirty="0" err="1" smtClean="0">
                <a:solidFill>
                  <a:schemeClr val="tx1">
                    <a:lumMod val="85000"/>
                    <a:lumOff val="15000"/>
                  </a:schemeClr>
                </a:solidFill>
                <a:latin typeface="Times New Roman" panose="02020603050405020304" pitchFamily="18" charset="0"/>
                <a:cs typeface="Times New Roman" panose="02020603050405020304" pitchFamily="18" charset="0"/>
              </a:rPr>
              <a:t>сагди</a:t>
            </a:r>
            <a:r>
              <a:rPr lang="ru-RU" sz="1600" dirty="0" smtClean="0">
                <a:solidFill>
                  <a:schemeClr val="tx1">
                    <a:lumMod val="85000"/>
                    <a:lumOff val="15000"/>
                  </a:schemeClr>
                </a:solidFill>
                <a:latin typeface="Times New Roman" panose="02020603050405020304" pitchFamily="18" charset="0"/>
                <a:cs typeface="Times New Roman" panose="02020603050405020304" pitchFamily="18" charset="0"/>
              </a:rPr>
              <a:t> ни, у которого был посох-</a:t>
            </a:r>
            <a:r>
              <a:rPr lang="ru-RU" sz="1600" dirty="0" err="1" smtClean="0">
                <a:solidFill>
                  <a:schemeClr val="tx1">
                    <a:lumMod val="85000"/>
                    <a:lumOff val="15000"/>
                  </a:schemeClr>
                </a:solidFill>
                <a:latin typeface="Times New Roman" panose="02020603050405020304" pitchFamily="18" charset="0"/>
                <a:cs typeface="Times New Roman" panose="02020603050405020304" pitchFamily="18" charset="0"/>
              </a:rPr>
              <a:t>булау</a:t>
            </a:r>
            <a:r>
              <a:rPr lang="ru-RU" sz="1600" dirty="0" smtClean="0">
                <a:solidFill>
                  <a:schemeClr val="tx1">
                    <a:lumMod val="85000"/>
                    <a:lumOff val="15000"/>
                  </a:schemeClr>
                </a:solidFill>
                <a:latin typeface="Times New Roman" panose="02020603050405020304" pitchFamily="18" charset="0"/>
                <a:cs typeface="Times New Roman" panose="02020603050405020304" pitchFamily="18" charset="0"/>
              </a:rPr>
              <a:t> (так на </a:t>
            </a:r>
            <a:r>
              <a:rPr lang="ru-RU" sz="1600" dirty="0" err="1" smtClean="0">
                <a:solidFill>
                  <a:schemeClr val="tx1">
                    <a:lumMod val="85000"/>
                    <a:lumOff val="15000"/>
                  </a:schemeClr>
                </a:solidFill>
                <a:latin typeface="Times New Roman" panose="02020603050405020304" pitchFamily="18" charset="0"/>
                <a:cs typeface="Times New Roman" panose="02020603050405020304" pitchFamily="18" charset="0"/>
              </a:rPr>
              <a:t>ульчском</a:t>
            </a:r>
            <a:r>
              <a:rPr lang="ru-RU" sz="1600" dirty="0" smtClean="0">
                <a:solidFill>
                  <a:schemeClr val="tx1">
                    <a:lumMod val="85000"/>
                    <a:lumOff val="15000"/>
                  </a:schemeClr>
                </a:solidFill>
                <a:latin typeface="Times New Roman" panose="02020603050405020304" pitchFamily="18" charset="0"/>
                <a:cs typeface="Times New Roman" panose="02020603050405020304" pitchFamily="18" charset="0"/>
              </a:rPr>
              <a:t> языке называется посох шамана). С помощью своего посоха старый шаман помогал людям во всем: в обустройстве жилья, в лечении сородичей от разных болезней, просил таёжных духов помочь охотникам добыть зверя, а для рыбаков у хозяина воды - хорошего улова. И именно в честь этого шаманского посоха-</a:t>
            </a:r>
            <a:r>
              <a:rPr lang="ru-RU" sz="1600" dirty="0" err="1" smtClean="0">
                <a:solidFill>
                  <a:schemeClr val="tx1">
                    <a:lumMod val="85000"/>
                    <a:lumOff val="15000"/>
                  </a:schemeClr>
                </a:solidFill>
                <a:latin typeface="Times New Roman" panose="02020603050405020304" pitchFamily="18" charset="0"/>
                <a:cs typeface="Times New Roman" panose="02020603050405020304" pitchFamily="18" charset="0"/>
              </a:rPr>
              <a:t>булау</a:t>
            </a:r>
            <a:r>
              <a:rPr lang="ru-RU" sz="1600" dirty="0" smtClean="0">
                <a:solidFill>
                  <a:schemeClr val="tx1">
                    <a:lumMod val="85000"/>
                    <a:lumOff val="15000"/>
                  </a:schemeClr>
                </a:solidFill>
                <a:latin typeface="Times New Roman" panose="02020603050405020304" pitchFamily="18" charset="0"/>
                <a:cs typeface="Times New Roman" panose="02020603050405020304" pitchFamily="18" charset="0"/>
              </a:rPr>
              <a:t> селение стало называться </a:t>
            </a:r>
            <a:r>
              <a:rPr lang="ru-RU" sz="1600" dirty="0" err="1" smtClean="0">
                <a:solidFill>
                  <a:schemeClr val="tx1">
                    <a:lumMod val="85000"/>
                    <a:lumOff val="15000"/>
                  </a:schemeClr>
                </a:solidFill>
                <a:latin typeface="Times New Roman" panose="02020603050405020304" pitchFamily="18" charset="0"/>
                <a:cs typeface="Times New Roman" panose="02020603050405020304" pitchFamily="18" charset="0"/>
              </a:rPr>
              <a:t>Булау</a:t>
            </a:r>
            <a:r>
              <a:rPr lang="ru-RU" sz="1600" dirty="0" smtClean="0">
                <a:solidFill>
                  <a:schemeClr val="tx1">
                    <a:lumMod val="85000"/>
                    <a:lumOff val="15000"/>
                  </a:schemeClr>
                </a:solidFill>
                <a:latin typeface="Times New Roman" panose="02020603050405020304" pitchFamily="18" charset="0"/>
                <a:cs typeface="Times New Roman" panose="02020603050405020304" pitchFamily="18" charset="0"/>
              </a:rPr>
              <a:t>, а с приходом первых переселенцев с центральных регионов Российской Империи название преобразовалось в русское - Булава</a:t>
            </a:r>
            <a:r>
              <a:rPr lang="ru-RU" sz="1400" dirty="0" smtClean="0">
                <a:solidFill>
                  <a:schemeClr val="tx1">
                    <a:lumMod val="85000"/>
                    <a:lumOff val="15000"/>
                  </a:schemeClr>
                </a:solidFill>
              </a:rPr>
              <a:t>. </a:t>
            </a:r>
            <a:br>
              <a:rPr lang="ru-RU" sz="1400" dirty="0" smtClean="0">
                <a:solidFill>
                  <a:schemeClr val="tx1">
                    <a:lumMod val="85000"/>
                    <a:lumOff val="15000"/>
                  </a:schemeClr>
                </a:solidFill>
              </a:rPr>
            </a:br>
            <a:endParaRPr lang="ru-RU" sz="1400" dirty="0">
              <a:solidFill>
                <a:schemeClr val="tx1">
                  <a:lumMod val="85000"/>
                  <a:lumOff val="15000"/>
                </a:schemeClr>
              </a:solidFill>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75194" y="428062"/>
            <a:ext cx="5154510" cy="2558912"/>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5194" y="3246848"/>
            <a:ext cx="5154510" cy="3427749"/>
          </a:xfrm>
          <a:prstGeom prst="rect">
            <a:avLst/>
          </a:prstGeom>
        </p:spPr>
      </p:pic>
    </p:spTree>
    <p:extLst>
      <p:ext uri="{BB962C8B-B14F-4D97-AF65-F5344CB8AC3E}">
        <p14:creationId xmlns:p14="http://schemas.microsoft.com/office/powerpoint/2010/main" val="5694315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61066" y="365125"/>
            <a:ext cx="5508977" cy="5527675"/>
          </a:xfrm>
        </p:spPr>
        <p:txBody>
          <a:bodyPr>
            <a:normAutofit/>
          </a:bodyPr>
          <a:lstStyle/>
          <a:p>
            <a:r>
              <a:rPr lang="ru-RU" sz="1800" dirty="0">
                <a:latin typeface="Times New Roman" panose="02020603050405020304" pitchFamily="18" charset="0"/>
                <a:cs typeface="Times New Roman" panose="02020603050405020304" pitchFamily="18" charset="0"/>
              </a:rPr>
              <a:t/>
            </a:r>
            <a:br>
              <a:rPr lang="ru-RU" sz="1800" dirty="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Дата и место рождения: 1914 г.,  </a:t>
            </a:r>
            <a:r>
              <a:rPr lang="ru-RU" sz="1800" dirty="0">
                <a:latin typeface="Times New Roman" panose="02020603050405020304" pitchFamily="18" charset="0"/>
                <a:cs typeface="Times New Roman" panose="02020603050405020304" pitchFamily="18" charset="0"/>
              </a:rPr>
              <a:t>в Хабаровском крае. </a:t>
            </a:r>
            <a:r>
              <a:rPr lang="ru-RU" sz="1800" dirty="0" smtClean="0">
                <a:latin typeface="Times New Roman" panose="02020603050405020304" pitchFamily="18" charset="0"/>
                <a:cs typeface="Times New Roman" panose="02020603050405020304" pitchFamily="18" charset="0"/>
              </a:rPr>
              <a:t/>
            </a:r>
            <a:br>
              <a:rPr lang="ru-RU" sz="1800" dirty="0" smtClean="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a:r>
            <a:br>
              <a:rPr lang="ru-RU" sz="18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Участвовал</a:t>
            </a:r>
            <a:r>
              <a:rPr lang="ru-RU" sz="1800" dirty="0" smtClean="0">
                <a:latin typeface="Times New Roman" panose="02020603050405020304" pitchFamily="18" charset="0"/>
                <a:cs typeface="Times New Roman" panose="02020603050405020304" pitchFamily="18" charset="0"/>
              </a:rPr>
              <a:t> </a:t>
            </a:r>
            <a:r>
              <a:rPr lang="ru-RU" sz="1800" dirty="0">
                <a:latin typeface="Times New Roman" panose="02020603050405020304" pitchFamily="18" charset="0"/>
                <a:cs typeface="Times New Roman" panose="02020603050405020304" pitchFamily="18" charset="0"/>
              </a:rPr>
              <a:t>в боевых действиях с августа по сентябрь 1945 на 2-м Дальневосточном фронте в составе 16-й армии, 432 </a:t>
            </a:r>
            <a:r>
              <a:rPr lang="ru-RU" sz="1600" dirty="0" err="1">
                <a:latin typeface="Times New Roman" panose="02020603050405020304" pitchFamily="18" charset="0"/>
                <a:cs typeface="Times New Roman" panose="02020603050405020304" pitchFamily="18" charset="0"/>
              </a:rPr>
              <a:t>Волочаевский</a:t>
            </a:r>
            <a:r>
              <a:rPr lang="ru-RU" sz="1800" dirty="0">
                <a:latin typeface="Times New Roman" panose="02020603050405020304" pitchFamily="18" charset="0"/>
                <a:cs typeface="Times New Roman" panose="02020603050405020304" pitchFamily="18" charset="0"/>
              </a:rPr>
              <a:t> Краснознаменный отд. </a:t>
            </a:r>
            <a:r>
              <a:rPr lang="ru-RU" sz="1800" dirty="0" err="1">
                <a:latin typeface="Times New Roman" panose="02020603050405020304" pitchFamily="18" charset="0"/>
                <a:cs typeface="Times New Roman" panose="02020603050405020304" pitchFamily="18" charset="0"/>
              </a:rPr>
              <a:t>сп</a:t>
            </a:r>
            <a:r>
              <a:rPr lang="ru-RU" sz="1800" dirty="0">
                <a:latin typeface="Times New Roman" panose="02020603050405020304" pitchFamily="18" charset="0"/>
                <a:cs typeface="Times New Roman" panose="02020603050405020304" pitchFamily="18" charset="0"/>
              </a:rPr>
              <a:t>. Стрелок.</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Умер 27.10.1986 г.</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a:r>
            <a:br>
              <a:rPr lang="ru-RU" sz="1800" dirty="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Награжден: медаль </a:t>
            </a:r>
            <a:r>
              <a:rPr lang="ru-RU" sz="1800" dirty="0">
                <a:latin typeface="Times New Roman" panose="02020603050405020304" pitchFamily="18" charset="0"/>
                <a:cs typeface="Times New Roman" panose="02020603050405020304" pitchFamily="18" charset="0"/>
              </a:rPr>
              <a:t>«За Победу над Японией</a:t>
            </a:r>
            <a:r>
              <a:rPr lang="ru-RU" sz="1800" dirty="0" smtClean="0">
                <a:latin typeface="Times New Roman" panose="02020603050405020304" pitchFamily="18" charset="0"/>
                <a:cs typeface="Times New Roman" panose="02020603050405020304" pitchFamily="18" charset="0"/>
              </a:rPr>
              <a:t>»</a:t>
            </a:r>
            <a:br>
              <a:rPr lang="ru-RU" sz="1800" dirty="0" smtClean="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Источник: портал «Память народа»</a:t>
            </a:r>
            <a:endParaRPr lang="ru-RU" sz="18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7868356" y="365125"/>
            <a:ext cx="4323644" cy="6058253"/>
          </a:xfrm>
          <a:prstGeom prst="rect">
            <a:avLst/>
          </a:prstGeom>
        </p:spPr>
      </p:pic>
    </p:spTree>
    <p:extLst>
      <p:ext uri="{BB962C8B-B14F-4D97-AF65-F5344CB8AC3E}">
        <p14:creationId xmlns:p14="http://schemas.microsoft.com/office/powerpoint/2010/main" val="2757695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dirty="0" err="1" smtClean="0">
                <a:latin typeface="Times New Roman" panose="02020603050405020304" pitchFamily="18" charset="0"/>
                <a:cs typeface="Times New Roman" panose="02020603050405020304" pitchFamily="18" charset="0"/>
              </a:rPr>
              <a:t>Дечули</a:t>
            </a:r>
            <a:r>
              <a:rPr lang="ru-RU" sz="3200" dirty="0" smtClean="0">
                <a:latin typeface="Times New Roman" panose="02020603050405020304" pitchFamily="18" charset="0"/>
                <a:cs typeface="Times New Roman" panose="02020603050405020304" pitchFamily="18" charset="0"/>
              </a:rPr>
              <a:t> Семен Павлович</a:t>
            </a:r>
            <a:endParaRPr lang="ru-RU" sz="32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lstStyle/>
          <a:p>
            <a:r>
              <a:rPr lang="ru-RU" sz="1800" dirty="0" err="1">
                <a:latin typeface="Times New Roman" panose="02020603050405020304" pitchFamily="18" charset="0"/>
                <a:cs typeface="Times New Roman" panose="02020603050405020304" pitchFamily="18" charset="0"/>
              </a:rPr>
              <a:t>Дечули</a:t>
            </a:r>
            <a:r>
              <a:rPr lang="ru-RU" sz="1800" dirty="0">
                <a:latin typeface="Times New Roman" panose="02020603050405020304" pitchFamily="18" charset="0"/>
                <a:cs typeface="Times New Roman" panose="02020603050405020304" pitchFamily="18" charset="0"/>
              </a:rPr>
              <a:t> Семён Павлович </a:t>
            </a:r>
          </a:p>
          <a:p>
            <a:r>
              <a:rPr lang="ru-RU" sz="1800" dirty="0">
                <a:latin typeface="Times New Roman" panose="02020603050405020304" pitchFamily="18" charset="0"/>
                <a:cs typeface="Times New Roman" panose="02020603050405020304" pitchFamily="18" charset="0"/>
              </a:rPr>
              <a:t>Записи из проекта Дорога Памяти </a:t>
            </a:r>
          </a:p>
          <a:p>
            <a:r>
              <a:rPr lang="ru-RU" sz="1800" b="1" dirty="0">
                <a:latin typeface="Times New Roman" panose="02020603050405020304" pitchFamily="18" charset="0"/>
                <a:cs typeface="Times New Roman" panose="02020603050405020304" pitchFamily="18" charset="0"/>
              </a:rPr>
              <a:t>Дата рождения:</a:t>
            </a:r>
            <a:r>
              <a:rPr lang="ru-RU" sz="1800" dirty="0">
                <a:latin typeface="Times New Roman" panose="02020603050405020304" pitchFamily="18" charset="0"/>
                <a:cs typeface="Times New Roman" panose="02020603050405020304" pitchFamily="18" charset="0"/>
              </a:rPr>
              <a:t> 1917.01.01 </a:t>
            </a:r>
          </a:p>
          <a:p>
            <a:r>
              <a:rPr lang="ru-RU" sz="1800" b="1" dirty="0">
                <a:latin typeface="Times New Roman" panose="02020603050405020304" pitchFamily="18" charset="0"/>
                <a:cs typeface="Times New Roman" panose="02020603050405020304" pitchFamily="18" charset="0"/>
              </a:rPr>
              <a:t>Место рождения:</a:t>
            </a:r>
            <a:r>
              <a:rPr lang="ru-RU" sz="1800" dirty="0">
                <a:latin typeface="Times New Roman" panose="02020603050405020304" pitchFamily="18" charset="0"/>
                <a:cs typeface="Times New Roman" panose="02020603050405020304" pitchFamily="18" charset="0"/>
              </a:rPr>
              <a:t> Булава Хабаровский край </a:t>
            </a:r>
            <a:endParaRPr lang="ru-RU" sz="1800" dirty="0" smtClean="0">
              <a:latin typeface="Times New Roman" panose="02020603050405020304" pitchFamily="18" charset="0"/>
              <a:cs typeface="Times New Roman" panose="02020603050405020304" pitchFamily="18" charset="0"/>
            </a:endParaRPr>
          </a:p>
          <a:p>
            <a:r>
              <a:rPr lang="ru-RU" sz="1800" dirty="0" err="1" smtClean="0">
                <a:latin typeface="Times New Roman" panose="02020603050405020304" pitchFamily="18" charset="0"/>
                <a:cs typeface="Times New Roman" panose="02020603050405020304" pitchFamily="18" charset="0"/>
              </a:rPr>
              <a:t>Ульчский</a:t>
            </a:r>
            <a:r>
              <a:rPr lang="ru-RU" sz="1800" dirty="0" smtClean="0">
                <a:latin typeface="Times New Roman" panose="02020603050405020304" pitchFamily="18" charset="0"/>
                <a:cs typeface="Times New Roman" panose="02020603050405020304" pitchFamily="18" charset="0"/>
              </a:rPr>
              <a:t> </a:t>
            </a:r>
            <a:r>
              <a:rPr lang="ru-RU" sz="1800" dirty="0">
                <a:latin typeface="Times New Roman" panose="02020603050405020304" pitchFamily="18" charset="0"/>
                <a:cs typeface="Times New Roman" panose="02020603050405020304" pitchFamily="18" charset="0"/>
              </a:rPr>
              <a:t>район </a:t>
            </a:r>
          </a:p>
          <a:p>
            <a:r>
              <a:rPr lang="ru-RU" sz="1800" b="1" dirty="0">
                <a:latin typeface="Times New Roman" panose="02020603050405020304" pitchFamily="18" charset="0"/>
                <a:cs typeface="Times New Roman" panose="02020603050405020304" pitchFamily="18" charset="0"/>
              </a:rPr>
              <a:t>Наименование военкомата:</a:t>
            </a:r>
            <a:r>
              <a:rPr lang="ru-RU" sz="1800" dirty="0">
                <a:latin typeface="Times New Roman" panose="02020603050405020304" pitchFamily="18" charset="0"/>
                <a:cs typeface="Times New Roman" panose="02020603050405020304" pitchFamily="18" charset="0"/>
              </a:rPr>
              <a:t> Хабаровский РВК </a:t>
            </a:r>
          </a:p>
          <a:p>
            <a:r>
              <a:rPr lang="ru-RU" sz="1800" b="1" dirty="0">
                <a:latin typeface="Times New Roman" panose="02020603050405020304" pitchFamily="18" charset="0"/>
                <a:cs typeface="Times New Roman" panose="02020603050405020304" pitchFamily="18" charset="0"/>
              </a:rPr>
              <a:t>Дата выбытия:</a:t>
            </a:r>
            <a:r>
              <a:rPr lang="ru-RU" sz="1800" dirty="0">
                <a:latin typeface="Times New Roman" panose="02020603050405020304" pitchFamily="18" charset="0"/>
                <a:cs typeface="Times New Roman" panose="02020603050405020304" pitchFamily="18" charset="0"/>
              </a:rPr>
              <a:t> 1989 </a:t>
            </a:r>
          </a:p>
          <a:p>
            <a:r>
              <a:rPr lang="ru-RU" sz="1800" dirty="0">
                <a:latin typeface="Times New Roman" panose="02020603050405020304" pitchFamily="18" charset="0"/>
                <a:cs typeface="Times New Roman" panose="02020603050405020304" pitchFamily="18" charset="0"/>
              </a:rPr>
              <a:t>Страница героя на проекте:</a:t>
            </a:r>
          </a:p>
          <a:p>
            <a:r>
              <a:rPr lang="ru-RU" sz="1800" dirty="0">
                <a:latin typeface="Times New Roman" panose="02020603050405020304" pitchFamily="18" charset="0"/>
                <a:cs typeface="Times New Roman" panose="02020603050405020304" pitchFamily="18" charset="0"/>
                <a:hlinkClick r:id="rId2"/>
              </a:rPr>
              <a:t>Галерея Дорога памяти</a:t>
            </a:r>
            <a:r>
              <a:rPr lang="ru-RU" sz="1800" dirty="0">
                <a:latin typeface="Times New Roman" panose="02020603050405020304" pitchFamily="18" charset="0"/>
                <a:cs typeface="Times New Roman" panose="02020603050405020304" pitchFamily="18" charset="0"/>
              </a:rPr>
              <a:t> </a:t>
            </a:r>
          </a:p>
          <a:p>
            <a:endParaRPr lang="ru-RU" dirty="0"/>
          </a:p>
        </p:txBody>
      </p:sp>
      <p:pic>
        <p:nvPicPr>
          <p:cNvPr id="4" name="Рисунок 3"/>
          <p:cNvPicPr>
            <a:picLocks noChangeAspect="1"/>
          </p:cNvPicPr>
          <p:nvPr/>
        </p:nvPicPr>
        <p:blipFill>
          <a:blip r:embed="rId3"/>
          <a:stretch>
            <a:fillRect/>
          </a:stretch>
        </p:blipFill>
        <p:spPr>
          <a:xfrm>
            <a:off x="7709647" y="502024"/>
            <a:ext cx="4267200" cy="5403476"/>
          </a:xfrm>
          <a:prstGeom prst="rect">
            <a:avLst/>
          </a:prstGeom>
        </p:spPr>
      </p:pic>
    </p:spTree>
    <p:extLst>
      <p:ext uri="{BB962C8B-B14F-4D97-AF65-F5344CB8AC3E}">
        <p14:creationId xmlns:p14="http://schemas.microsoft.com/office/powerpoint/2010/main" val="2132912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dirty="0" err="1" smtClean="0">
                <a:latin typeface="Times New Roman" panose="02020603050405020304" pitchFamily="18" charset="0"/>
                <a:cs typeface="Times New Roman" panose="02020603050405020304" pitchFamily="18" charset="0"/>
              </a:rPr>
              <a:t>Долгошеев</a:t>
            </a:r>
            <a:r>
              <a:rPr lang="ru-RU" sz="2800" dirty="0" smtClean="0">
                <a:latin typeface="Times New Roman" panose="02020603050405020304" pitchFamily="18" charset="0"/>
                <a:cs typeface="Times New Roman" panose="02020603050405020304" pitchFamily="18" charset="0"/>
              </a:rPr>
              <a:t> Фёдор Петрович</a:t>
            </a:r>
            <a:endParaRPr lang="ru-RU" sz="2800" dirty="0">
              <a:latin typeface="Times New Roman" panose="02020603050405020304" pitchFamily="18" charset="0"/>
              <a:cs typeface="Times New Roman" panose="02020603050405020304" pitchFamily="18" charset="0"/>
            </a:endParaRPr>
          </a:p>
        </p:txBody>
      </p:sp>
      <p:sp>
        <p:nvSpPr>
          <p:cNvPr id="4" name="Rectangle 1"/>
          <p:cNvSpPr>
            <a:spLocks noGrp="1" noChangeArrowheads="1"/>
          </p:cNvSpPr>
          <p:nvPr>
            <p:ph idx="1"/>
          </p:nvPr>
        </p:nvSpPr>
        <p:spPr bwMode="auto">
          <a:xfrm>
            <a:off x="838200" y="2431634"/>
            <a:ext cx="5896614"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Дата рождения</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__.__.1919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Место рождения</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Омская обл., </a:t>
            </a:r>
            <a:r>
              <a:rPr kumimoji="0" lang="ru-RU" altLang="ru-RU" sz="1800" b="0" i="0" u="none" strike="noStrike" cap="none" normalizeH="0" baseline="0" dirty="0" err="1" smtClean="0">
                <a:ln>
                  <a:noFill/>
                </a:ln>
                <a:solidFill>
                  <a:schemeClr val="tx1"/>
                </a:solidFill>
                <a:effectLst/>
                <a:latin typeface="Arial" panose="020B0604020202020204" pitchFamily="34" charset="0"/>
              </a:rPr>
              <a:t>Колосовский</a:t>
            </a:r>
            <a:r>
              <a:rPr kumimoji="0" lang="ru-RU" altLang="ru-RU" sz="1800" b="0" i="0" u="none" strike="noStrike" cap="none" normalizeH="0" baseline="0" dirty="0" smtClean="0">
                <a:ln>
                  <a:noFill/>
                </a:ln>
                <a:solidFill>
                  <a:schemeClr val="tx1"/>
                </a:solidFill>
                <a:effectLst/>
                <a:latin typeface="Arial" panose="020B0604020202020204" pitchFamily="34" charset="0"/>
              </a:rPr>
              <a:t> р-н, д. Владимировка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Награды</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Орден Отечественной войны II степени </a:t>
            </a:r>
          </a:p>
          <a:p>
            <a:pPr marL="0" marR="0" lvl="0" indent="0" algn="l" defTabSz="914400" rtl="0" eaLnBrk="0" fontAlgn="base" latinLnBrk="0" hangingPunct="0">
              <a:lnSpc>
                <a:spcPct val="100000"/>
              </a:lnSpc>
              <a:spcBef>
                <a:spcPct val="0"/>
              </a:spcBef>
              <a:spcAft>
                <a:spcPct val="0"/>
              </a:spcAft>
              <a:buClrTx/>
              <a:buSzTx/>
              <a:buFontTx/>
              <a:buNone/>
              <a:tabLst/>
            </a:pPr>
            <a:r>
              <a:rPr lang="ru-RU" altLang="ru-RU" sz="1800" dirty="0">
                <a:latin typeface="Arial" panose="020B0604020202020204" pitchFamily="34" charset="0"/>
              </a:rPr>
              <a:t> </a:t>
            </a:r>
            <a:r>
              <a:rPr lang="ru-RU" altLang="ru-RU" sz="1800" dirty="0" smtClean="0">
                <a:latin typeface="Arial" panose="020B0604020202020204" pitchFamily="34" charset="0"/>
              </a:rPr>
              <a:t>Умер 1990 г.</a:t>
            </a:r>
          </a:p>
          <a:p>
            <a:pPr marL="0" marR="0" lvl="0" indent="0" algn="l" defTabSz="914400" rtl="0" eaLnBrk="0" fontAlgn="base" latinLnBrk="0" hangingPunct="0">
              <a:lnSpc>
                <a:spcPct val="100000"/>
              </a:lnSpc>
              <a:spcBef>
                <a:spcPct val="0"/>
              </a:spcBef>
              <a:spcAft>
                <a:spcPct val="0"/>
              </a:spcAft>
              <a:buClrTx/>
              <a:buSzTx/>
              <a:buFontTx/>
              <a:buNone/>
              <a:tabLst/>
            </a:pPr>
            <a:r>
              <a:rPr lang="ru-RU" altLang="ru-RU" sz="1800" dirty="0" smtClean="0">
                <a:latin typeface="Arial" panose="020B0604020202020204" pitchFamily="34" charset="0"/>
              </a:rPr>
              <a:t>Судьба: Работал в </a:t>
            </a:r>
            <a:r>
              <a:rPr lang="ru-RU" altLang="ru-RU" sz="1800" dirty="0" err="1" smtClean="0">
                <a:latin typeface="Arial" panose="020B0604020202020204" pitchFamily="34" charset="0"/>
              </a:rPr>
              <a:t>Тахтинском</a:t>
            </a:r>
            <a:r>
              <a:rPr lang="ru-RU" altLang="ru-RU" sz="1800" dirty="0" smtClean="0">
                <a:latin typeface="Arial" panose="020B0604020202020204" pitchFamily="34" charset="0"/>
              </a:rPr>
              <a:t> ЛПХ</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Источник:</a:t>
            </a:r>
            <a:r>
              <a:rPr kumimoji="0" lang="ru-RU" altLang="ru-RU" sz="1800" b="0" i="0" u="none" strike="noStrike" cap="none" normalizeH="0" dirty="0" smtClean="0">
                <a:ln>
                  <a:noFill/>
                </a:ln>
                <a:solidFill>
                  <a:schemeClr val="tx1"/>
                </a:solidFill>
                <a:effectLst/>
                <a:latin typeface="Arial" panose="020B0604020202020204" pitchFamily="34" charset="0"/>
              </a:rPr>
              <a:t> Портал «Память народа»</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33389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dirty="0" smtClean="0">
                <a:latin typeface="Times New Roman" panose="02020603050405020304" pitchFamily="18" charset="0"/>
                <a:cs typeface="Times New Roman" panose="02020603050405020304" pitchFamily="18" charset="0"/>
              </a:rPr>
              <a:t>Дуван Герман </a:t>
            </a:r>
            <a:r>
              <a:rPr lang="ru-RU" sz="2800" dirty="0" err="1" smtClean="0">
                <a:latin typeface="Times New Roman" panose="02020603050405020304" pitchFamily="18" charset="0"/>
                <a:cs typeface="Times New Roman" panose="02020603050405020304" pitchFamily="18" charset="0"/>
              </a:rPr>
              <a:t>Демьянович</a:t>
            </a:r>
            <a:endParaRPr lang="ru-RU" sz="2800" dirty="0">
              <a:latin typeface="Times New Roman" panose="02020603050405020304" pitchFamily="18" charset="0"/>
              <a:cs typeface="Times New Roman" panose="02020603050405020304" pitchFamily="18" charset="0"/>
            </a:endParaRPr>
          </a:p>
        </p:txBody>
      </p:sp>
      <p:sp>
        <p:nvSpPr>
          <p:cNvPr id="4" name="Rectangle 1"/>
          <p:cNvSpPr>
            <a:spLocks noGrp="1" noChangeArrowheads="1"/>
          </p:cNvSpPr>
          <p:nvPr>
            <p:ph idx="1"/>
          </p:nvPr>
        </p:nvSpPr>
        <p:spPr bwMode="auto">
          <a:xfrm>
            <a:off x="838200" y="2293135"/>
            <a:ext cx="5831541"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Дата рождения</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__.__.1922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Место рождения</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Хабаровский край, </a:t>
            </a:r>
            <a:r>
              <a:rPr kumimoji="0" lang="ru-RU" altLang="ru-RU" sz="1800" b="0" i="0" u="none" strike="noStrike" cap="none" normalizeH="0" baseline="0" dirty="0" err="1" smtClean="0">
                <a:ln>
                  <a:noFill/>
                </a:ln>
                <a:solidFill>
                  <a:schemeClr val="tx1"/>
                </a:solidFill>
                <a:effectLst/>
                <a:latin typeface="Arial" panose="020B0604020202020204" pitchFamily="34" charset="0"/>
              </a:rPr>
              <a:t>Ульчский</a:t>
            </a:r>
            <a:r>
              <a:rPr kumimoji="0" lang="ru-RU" altLang="ru-RU" sz="1800" b="0" i="0" u="none" strike="noStrike" cap="none" normalizeH="0" baseline="0" dirty="0" smtClean="0">
                <a:ln>
                  <a:noFill/>
                </a:ln>
                <a:solidFill>
                  <a:schemeClr val="tx1"/>
                </a:solidFill>
                <a:effectLst/>
                <a:latin typeface="Arial" panose="020B0604020202020204" pitchFamily="34" charset="0"/>
              </a:rPr>
              <a:t> р-н, с. Булава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Воинское звание</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мл. сержант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Воинская часть</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hlinkClick r:id="rId2"/>
              </a:rPr>
              <a:t>21 стрелковая бригада внутренних войск НКВД</a:t>
            </a:r>
            <a:r>
              <a:rPr kumimoji="0" lang="ru-RU" altLang="ru-RU" sz="1800" b="0" i="0" u="none" strike="noStrike" cap="none" normalizeH="0" baseline="0" dirty="0" smtClean="0">
                <a:ln>
                  <a:noFill/>
                </a:ln>
                <a:solidFill>
                  <a:schemeClr val="tx1"/>
                </a:solidFill>
                <a:effectLst/>
                <a:latin typeface="Arial" panose="020B0604020202020204" pitchFamily="34" charset="0"/>
              </a:rPr>
              <a:t> </a:t>
            </a:r>
          </a:p>
          <a:p>
            <a:pPr marL="457200" marR="0" lvl="1" indent="0" algn="l" defTabSz="914400" rtl="0" eaLnBrk="0" fontAlgn="base" latinLnBrk="0" hangingPunct="0">
              <a:lnSpc>
                <a:spcPct val="100000"/>
              </a:lnSpc>
              <a:spcBef>
                <a:spcPct val="0"/>
              </a:spcBef>
              <a:spcAft>
                <a:spcPct val="0"/>
              </a:spcAft>
              <a:buClrTx/>
              <a:buSzTx/>
              <a:buFontTx/>
              <a:buNone/>
              <a:tabLst/>
            </a:pPr>
            <a:r>
              <a:rPr lang="ru-RU" altLang="ru-RU" sz="1800" dirty="0" smtClean="0">
                <a:latin typeface="Arial" panose="020B0604020202020204" pitchFamily="34" charset="0"/>
              </a:rPr>
              <a:t>Судьба: Пропал без вести 08.1943 г.</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Источник</a:t>
            </a:r>
            <a:r>
              <a:rPr kumimoji="0" lang="ru-RU" altLang="ru-RU" sz="1800" b="0" i="0" u="none" strike="noStrike" cap="none" normalizeH="0" dirty="0" smtClean="0">
                <a:ln>
                  <a:noFill/>
                </a:ln>
                <a:solidFill>
                  <a:schemeClr val="tx1"/>
                </a:solidFill>
                <a:effectLst/>
                <a:latin typeface="Arial" panose="020B0604020202020204" pitchFamily="34" charset="0"/>
              </a:rPr>
              <a:t> Портал «Память народа»</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pic>
        <p:nvPicPr>
          <p:cNvPr id="5" name="Рисунок 4"/>
          <p:cNvPicPr>
            <a:picLocks noChangeAspect="1"/>
          </p:cNvPicPr>
          <p:nvPr/>
        </p:nvPicPr>
        <p:blipFill>
          <a:blip r:embed="rId3"/>
          <a:stretch>
            <a:fillRect/>
          </a:stretch>
        </p:blipFill>
        <p:spPr>
          <a:xfrm>
            <a:off x="6974541" y="727605"/>
            <a:ext cx="5053572" cy="3389519"/>
          </a:xfrm>
          <a:prstGeom prst="rect">
            <a:avLst/>
          </a:prstGeom>
        </p:spPr>
      </p:pic>
    </p:spTree>
    <p:extLst>
      <p:ext uri="{BB962C8B-B14F-4D97-AF65-F5344CB8AC3E}">
        <p14:creationId xmlns:p14="http://schemas.microsoft.com/office/powerpoint/2010/main" val="1998258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Дуван Николай Петрович</a:t>
            </a:r>
            <a:endParaRPr lang="ru-RU" dirty="0"/>
          </a:p>
        </p:txBody>
      </p:sp>
      <p:sp>
        <p:nvSpPr>
          <p:cNvPr id="4" name="Rectangle 1"/>
          <p:cNvSpPr>
            <a:spLocks noGrp="1" noChangeArrowheads="1"/>
          </p:cNvSpPr>
          <p:nvPr>
            <p:ph idx="1"/>
          </p:nvPr>
        </p:nvSpPr>
        <p:spPr bwMode="auto">
          <a:xfrm>
            <a:off x="838200" y="1739139"/>
            <a:ext cx="4433047"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Дата рождения</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__.__.1920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Место рождения</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Хабаровский край, </a:t>
            </a:r>
            <a:r>
              <a:rPr kumimoji="0" lang="ru-RU" altLang="ru-RU" sz="1800" b="0" i="0" u="none" strike="noStrike" cap="none" normalizeH="0" baseline="0" dirty="0" err="1" smtClean="0">
                <a:ln>
                  <a:noFill/>
                </a:ln>
                <a:solidFill>
                  <a:schemeClr val="tx1"/>
                </a:solidFill>
                <a:effectLst/>
                <a:latin typeface="Arial" panose="020B0604020202020204" pitchFamily="34" charset="0"/>
              </a:rPr>
              <a:t>Ульчский</a:t>
            </a:r>
            <a:r>
              <a:rPr kumimoji="0" lang="ru-RU" altLang="ru-RU" sz="1800" b="0" i="0" u="none" strike="noStrike" cap="none" normalizeH="0" baseline="0" dirty="0" smtClean="0">
                <a:ln>
                  <a:noFill/>
                </a:ln>
                <a:solidFill>
                  <a:schemeClr val="tx1"/>
                </a:solidFill>
                <a:effectLst/>
                <a:latin typeface="Arial" panose="020B0604020202020204" pitchFamily="34" charset="0"/>
              </a:rPr>
              <a:t> р-н, с. Булава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Воинское звание</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ефрейтор </a:t>
            </a:r>
          </a:p>
          <a:p>
            <a:pPr marL="457200" marR="0" lvl="1" indent="0" algn="l" defTabSz="914400" rtl="0" eaLnBrk="0" fontAlgn="base" latinLnBrk="0" hangingPunct="0">
              <a:lnSpc>
                <a:spcPct val="100000"/>
              </a:lnSpc>
              <a:spcBef>
                <a:spcPct val="0"/>
              </a:spcBef>
              <a:spcAft>
                <a:spcPct val="0"/>
              </a:spcAft>
              <a:buClrTx/>
              <a:buSzTx/>
              <a:buFontTx/>
              <a:buNone/>
              <a:tabLst/>
            </a:pPr>
            <a:r>
              <a:rPr lang="ru-RU" altLang="ru-RU" sz="1800" dirty="0" smtClean="0">
                <a:latin typeface="Arial" panose="020B0604020202020204" pitchFamily="34" charset="0"/>
              </a:rPr>
              <a:t>Судьба: Пропал без вести 24.09.1943 г.</a:t>
            </a:r>
          </a:p>
          <a:p>
            <a:pPr marL="457200" marR="0" lvl="1" indent="0" algn="l" defTabSz="914400" rtl="0" eaLnBrk="0" fontAlgn="base" latinLnBrk="0" hangingPunct="0">
              <a:lnSpc>
                <a:spcPct val="100000"/>
              </a:lnSpc>
              <a:spcBef>
                <a:spcPct val="0"/>
              </a:spcBef>
              <a:spcAft>
                <a:spcPct val="0"/>
              </a:spcAft>
              <a:buClrTx/>
              <a:buSzTx/>
              <a:buFontTx/>
              <a:buNone/>
              <a:tabLst/>
            </a:pPr>
            <a:endParaRPr lang="ru-RU" altLang="ru-RU" sz="1800" dirty="0">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None/>
              <a:tabLst/>
            </a:pPr>
            <a:r>
              <a:rPr lang="ru-RU" altLang="ru-RU" sz="1800" dirty="0" smtClean="0">
                <a:latin typeface="Arial" panose="020B0604020202020204" pitchFamily="34" charset="0"/>
              </a:rPr>
              <a:t>Источник: Портал «Память народа»</a:t>
            </a:r>
          </a:p>
          <a:p>
            <a:pPr marL="457200" marR="0" lvl="1"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pic>
        <p:nvPicPr>
          <p:cNvPr id="5" name="Рисунок 4"/>
          <p:cNvPicPr>
            <a:picLocks noChangeAspect="1"/>
          </p:cNvPicPr>
          <p:nvPr/>
        </p:nvPicPr>
        <p:blipFill>
          <a:blip r:embed="rId2"/>
          <a:stretch>
            <a:fillRect/>
          </a:stretch>
        </p:blipFill>
        <p:spPr>
          <a:xfrm>
            <a:off x="5813647" y="1380006"/>
            <a:ext cx="6121177" cy="2636182"/>
          </a:xfrm>
          <a:prstGeom prst="rect">
            <a:avLst/>
          </a:prstGeom>
        </p:spPr>
      </p:pic>
    </p:spTree>
    <p:extLst>
      <p:ext uri="{BB962C8B-B14F-4D97-AF65-F5344CB8AC3E}">
        <p14:creationId xmlns:p14="http://schemas.microsoft.com/office/powerpoint/2010/main" val="2027573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dirty="0" err="1" smtClean="0">
                <a:latin typeface="Times New Roman" panose="02020603050405020304" pitchFamily="18" charset="0"/>
                <a:cs typeface="Times New Roman" panose="02020603050405020304" pitchFamily="18" charset="0"/>
              </a:rPr>
              <a:t>Дяфу</a:t>
            </a:r>
            <a:r>
              <a:rPr lang="ru-RU" sz="2800" dirty="0" smtClean="0">
                <a:latin typeface="Times New Roman" panose="02020603050405020304" pitchFamily="18" charset="0"/>
                <a:cs typeface="Times New Roman" panose="02020603050405020304" pitchFamily="18" charset="0"/>
              </a:rPr>
              <a:t> Михаил Иванович</a:t>
            </a:r>
            <a:endParaRPr lang="ru-RU" sz="2800" dirty="0">
              <a:latin typeface="Times New Roman" panose="02020603050405020304" pitchFamily="18" charset="0"/>
              <a:cs typeface="Times New Roman" panose="02020603050405020304" pitchFamily="18" charset="0"/>
            </a:endParaRPr>
          </a:p>
        </p:txBody>
      </p:sp>
      <p:sp>
        <p:nvSpPr>
          <p:cNvPr id="4" name="Rectangle 1"/>
          <p:cNvSpPr>
            <a:spLocks noGrp="1" noChangeArrowheads="1"/>
          </p:cNvSpPr>
          <p:nvPr>
            <p:ph idx="1"/>
          </p:nvPr>
        </p:nvSpPr>
        <p:spPr bwMode="auto">
          <a:xfrm>
            <a:off x="699248" y="1154895"/>
            <a:ext cx="5988424"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Дата рождения:</a:t>
            </a:r>
            <a:r>
              <a:rPr kumimoji="0" lang="ru-RU" altLang="ru-RU" sz="1800" b="0" i="0" u="none" strike="noStrike" cap="none" normalizeH="0" dirty="0" smtClean="0">
                <a:ln>
                  <a:noFill/>
                </a:ln>
                <a:solidFill>
                  <a:schemeClr val="tx1"/>
                </a:solidFill>
                <a:effectLst/>
                <a:latin typeface="Arial" panose="020B0604020202020204" pitchFamily="34" charset="0"/>
              </a:rPr>
              <a:t> </a:t>
            </a:r>
            <a:r>
              <a:rPr kumimoji="0" lang="ru-RU" altLang="ru-RU" sz="1800" b="0" i="0" u="none" strike="noStrike" cap="none" normalizeH="0" baseline="0" dirty="0" smtClean="0">
                <a:ln>
                  <a:noFill/>
                </a:ln>
                <a:solidFill>
                  <a:schemeClr val="tx1"/>
                </a:solidFill>
                <a:effectLst/>
                <a:latin typeface="Arial" panose="020B0604020202020204" pitchFamily="34" charset="0"/>
              </a:rPr>
              <a:t>__.__.1922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Место рождения:</a:t>
            </a:r>
            <a:r>
              <a:rPr kumimoji="0" lang="ru-RU" altLang="ru-RU" sz="1800" b="0" i="0" u="none" strike="noStrike" cap="none" normalizeH="0" dirty="0" smtClean="0">
                <a:ln>
                  <a:noFill/>
                </a:ln>
                <a:solidFill>
                  <a:schemeClr val="tx1"/>
                </a:solidFill>
                <a:effectLst/>
                <a:latin typeface="Arial" panose="020B0604020202020204" pitchFamily="34" charset="0"/>
              </a:rPr>
              <a:t> </a:t>
            </a:r>
            <a:r>
              <a:rPr kumimoji="0" lang="ru-RU" altLang="ru-RU" sz="1800" b="0" i="0" u="none" strike="noStrike" cap="none" normalizeH="0" baseline="0" dirty="0" smtClean="0">
                <a:ln>
                  <a:noFill/>
                </a:ln>
                <a:solidFill>
                  <a:schemeClr val="tx1"/>
                </a:solidFill>
                <a:effectLst/>
                <a:latin typeface="Arial" panose="020B0604020202020204" pitchFamily="34" charset="0"/>
              </a:rPr>
              <a:t>Нижне-Амурская обл. </a:t>
            </a:r>
            <a:r>
              <a:rPr kumimoji="0" lang="ru-RU" altLang="ru-RU" sz="1800" b="0" i="0" u="none" strike="noStrike" cap="none" normalizeH="0" baseline="0" dirty="0" err="1" smtClean="0">
                <a:ln>
                  <a:noFill/>
                </a:ln>
                <a:solidFill>
                  <a:schemeClr val="tx1"/>
                </a:solidFill>
                <a:effectLst/>
                <a:latin typeface="Arial" panose="020B0604020202020204" pitchFamily="34" charset="0"/>
              </a:rPr>
              <a:t>Ульчский</a:t>
            </a:r>
            <a:r>
              <a:rPr kumimoji="0" lang="ru-RU" altLang="ru-RU" sz="1800" b="0" i="0" u="none" strike="noStrike" cap="none" normalizeH="0" baseline="0" dirty="0" smtClean="0">
                <a:ln>
                  <a:noFill/>
                </a:ln>
                <a:solidFill>
                  <a:schemeClr val="tx1"/>
                </a:solidFill>
                <a:effectLst/>
                <a:latin typeface="Arial" panose="020B0604020202020204" pitchFamily="34" charset="0"/>
              </a:rPr>
              <a:t> р-н,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с. Мариинское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Место </a:t>
            </a:r>
            <a:r>
              <a:rPr kumimoji="0" lang="ru-RU" altLang="ru-RU" sz="1800" b="0" i="0" u="none" strike="noStrike" cap="none" normalizeH="0" baseline="0" dirty="0" err="1" smtClean="0">
                <a:ln>
                  <a:noFill/>
                </a:ln>
                <a:solidFill>
                  <a:schemeClr val="tx1"/>
                </a:solidFill>
                <a:effectLst/>
                <a:latin typeface="Arial" panose="020B0604020202020204" pitchFamily="34" charset="0"/>
              </a:rPr>
              <a:t>призыва:Ульчский</a:t>
            </a:r>
            <a:r>
              <a:rPr kumimoji="0" lang="ru-RU" altLang="ru-RU" sz="1800" b="0" i="0" u="none" strike="noStrike" cap="none" normalizeH="0" baseline="0" dirty="0" smtClean="0">
                <a:ln>
                  <a:noFill/>
                </a:ln>
                <a:solidFill>
                  <a:schemeClr val="tx1"/>
                </a:solidFill>
                <a:effectLst/>
                <a:latin typeface="Arial" panose="020B0604020202020204" pitchFamily="34" charset="0"/>
              </a:rPr>
              <a:t> РВК, Нижне-Амурская обл., </a:t>
            </a:r>
            <a:r>
              <a:rPr kumimoji="0" lang="ru-RU" altLang="ru-RU" sz="1800" b="0" i="0" u="none" strike="noStrike" cap="none" normalizeH="0" baseline="0" dirty="0" err="1" smtClean="0">
                <a:ln>
                  <a:noFill/>
                </a:ln>
                <a:solidFill>
                  <a:schemeClr val="tx1"/>
                </a:solidFill>
                <a:effectLst/>
                <a:latin typeface="Arial" panose="020B0604020202020204" pitchFamily="34" charset="0"/>
              </a:rPr>
              <a:t>Ульчский</a:t>
            </a:r>
            <a:r>
              <a:rPr kumimoji="0" lang="ru-RU" altLang="ru-RU" sz="1800" b="0" i="0" u="none" strike="noStrike" cap="none" normalizeH="0" baseline="0" dirty="0" smtClean="0">
                <a:ln>
                  <a:noFill/>
                </a:ln>
                <a:solidFill>
                  <a:schemeClr val="tx1"/>
                </a:solidFill>
                <a:effectLst/>
                <a:latin typeface="Arial" panose="020B0604020202020204" pitchFamily="34" charset="0"/>
              </a:rPr>
              <a:t> р-н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Дата призыва:</a:t>
            </a:r>
            <a:r>
              <a:rPr kumimoji="0" lang="ru-RU" altLang="ru-RU" sz="1800" b="0" i="0" u="none" strike="noStrike" cap="none" normalizeH="0" dirty="0" smtClean="0">
                <a:ln>
                  <a:noFill/>
                </a:ln>
                <a:solidFill>
                  <a:schemeClr val="tx1"/>
                </a:solidFill>
                <a:effectLst/>
                <a:latin typeface="Arial" panose="020B0604020202020204" pitchFamily="34" charset="0"/>
              </a:rPr>
              <a:t> </a:t>
            </a:r>
            <a:r>
              <a:rPr kumimoji="0" lang="ru-RU" altLang="ru-RU" sz="1800" b="0" i="0" u="none" strike="noStrike" cap="none" normalizeH="0" baseline="0" dirty="0" smtClean="0">
                <a:ln>
                  <a:noFill/>
                </a:ln>
                <a:solidFill>
                  <a:schemeClr val="tx1"/>
                </a:solidFill>
                <a:effectLst/>
                <a:latin typeface="Arial" panose="020B0604020202020204" pitchFamily="34" charset="0"/>
              </a:rPr>
              <a:t>15.06.1941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Воинское звание:</a:t>
            </a:r>
            <a:r>
              <a:rPr kumimoji="0" lang="ru-RU" altLang="ru-RU" sz="1800" b="0" i="0" u="none" strike="noStrike" cap="none" normalizeH="0" dirty="0" smtClean="0">
                <a:ln>
                  <a:noFill/>
                </a:ln>
                <a:solidFill>
                  <a:schemeClr val="tx1"/>
                </a:solidFill>
                <a:effectLst/>
                <a:latin typeface="Arial" panose="020B0604020202020204" pitchFamily="34" charset="0"/>
              </a:rPr>
              <a:t> </a:t>
            </a:r>
            <a:r>
              <a:rPr kumimoji="0" lang="ru-RU" altLang="ru-RU" sz="1800" b="0" i="0" u="none" strike="noStrike" cap="none" normalizeH="0" baseline="0" dirty="0" smtClean="0">
                <a:ln>
                  <a:noFill/>
                </a:ln>
                <a:solidFill>
                  <a:schemeClr val="tx1"/>
                </a:solidFill>
                <a:effectLst/>
                <a:latin typeface="Arial" panose="020B0604020202020204" pitchFamily="34" charset="0"/>
              </a:rPr>
              <a:t>сержант; капитан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Воинская часть</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hlinkClick r:id="rId2"/>
              </a:rPr>
              <a:t>82 отдельный мотоциклетный батальон</a:t>
            </a:r>
            <a:r>
              <a:rPr kumimoji="0" lang="ru-RU" altLang="ru-RU" sz="1800" b="0" i="0" u="none" strike="noStrike" cap="none" normalizeH="0" baseline="0" dirty="0" smtClean="0">
                <a:ln>
                  <a:noFill/>
                </a:ln>
                <a:solidFill>
                  <a:schemeClr val="tx1"/>
                </a:solidFill>
                <a:effectLst/>
                <a:latin typeface="Arial" panose="020B0604020202020204" pitchFamily="34" charset="0"/>
              </a:rPr>
              <a:t/>
            </a:r>
            <a:br>
              <a:rPr kumimoji="0" lang="ru-RU" altLang="ru-RU" sz="1800" b="0" i="0" u="none" strike="noStrike" cap="none" normalizeH="0" baseline="0" dirty="0" smtClean="0">
                <a:ln>
                  <a:noFill/>
                </a:ln>
                <a:solidFill>
                  <a:schemeClr val="tx1"/>
                </a:solidFill>
                <a:effectLst/>
                <a:latin typeface="Arial" panose="020B0604020202020204" pitchFamily="34" charset="0"/>
              </a:rPr>
            </a:br>
            <a:r>
              <a:rPr kumimoji="0" lang="ru-RU" altLang="ru-RU" sz="1800" b="0" i="0" u="none" strike="noStrike" cap="none" normalizeH="0" baseline="0" dirty="0" smtClean="0">
                <a:ln>
                  <a:noFill/>
                </a:ln>
                <a:solidFill>
                  <a:schemeClr val="tx1"/>
                </a:solidFill>
                <a:effectLst/>
                <a:latin typeface="Arial" panose="020B0604020202020204" pitchFamily="34" charset="0"/>
                <a:hlinkClick r:id="rId3"/>
              </a:rPr>
              <a:t>82 отдельный разведывательный батальон</a:t>
            </a:r>
            <a:r>
              <a:rPr kumimoji="0" lang="ru-RU" altLang="ru-RU" sz="18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Награды</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Медаль «За отвагу»</a:t>
            </a:r>
            <a:br>
              <a:rPr kumimoji="0" lang="ru-RU" altLang="ru-RU" sz="1800" b="0" i="0" u="none" strike="noStrike" cap="none" normalizeH="0" baseline="0" dirty="0" smtClean="0">
                <a:ln>
                  <a:noFill/>
                </a:ln>
                <a:solidFill>
                  <a:schemeClr val="tx1"/>
                </a:solidFill>
                <a:effectLst/>
                <a:latin typeface="Arial" panose="020B0604020202020204" pitchFamily="34" charset="0"/>
              </a:rPr>
            </a:br>
            <a:r>
              <a:rPr kumimoji="0" lang="ru-RU" altLang="ru-RU" sz="1800" b="0" i="0" u="none" strike="noStrike" cap="none" normalizeH="0" baseline="0" dirty="0" smtClean="0">
                <a:ln>
                  <a:noFill/>
                </a:ln>
                <a:solidFill>
                  <a:schemeClr val="tx1"/>
                </a:solidFill>
                <a:effectLst/>
                <a:latin typeface="Arial" panose="020B0604020202020204" pitchFamily="34" charset="0"/>
              </a:rPr>
              <a:t>Орден Славы III степени</a:t>
            </a:r>
            <a:br>
              <a:rPr kumimoji="0" lang="ru-RU" altLang="ru-RU" sz="1800" b="0" i="0" u="none" strike="noStrike" cap="none" normalizeH="0" baseline="0" dirty="0" smtClean="0">
                <a:ln>
                  <a:noFill/>
                </a:ln>
                <a:solidFill>
                  <a:schemeClr val="tx1"/>
                </a:solidFill>
                <a:effectLst/>
                <a:latin typeface="Arial" panose="020B0604020202020204" pitchFamily="34" charset="0"/>
              </a:rPr>
            </a:br>
            <a:r>
              <a:rPr kumimoji="0" lang="ru-RU" altLang="ru-RU" sz="1800" b="0" i="0" u="none" strike="noStrike" cap="none" normalizeH="0" baseline="0" dirty="0" smtClean="0">
                <a:ln>
                  <a:noFill/>
                </a:ln>
                <a:solidFill>
                  <a:schemeClr val="tx1"/>
                </a:solidFill>
                <a:effectLst/>
                <a:latin typeface="Arial" panose="020B0604020202020204" pitchFamily="34" charset="0"/>
              </a:rPr>
              <a:t>Медаль «За оборону Сталинграда»</a:t>
            </a:r>
            <a:br>
              <a:rPr kumimoji="0" lang="ru-RU" altLang="ru-RU" sz="1800" b="0" i="0" u="none" strike="noStrike" cap="none" normalizeH="0" baseline="0" dirty="0" smtClean="0">
                <a:ln>
                  <a:noFill/>
                </a:ln>
                <a:solidFill>
                  <a:schemeClr val="tx1"/>
                </a:solidFill>
                <a:effectLst/>
                <a:latin typeface="Arial" panose="020B0604020202020204" pitchFamily="34" charset="0"/>
              </a:rPr>
            </a:br>
            <a:r>
              <a:rPr kumimoji="0" lang="ru-RU" altLang="ru-RU" sz="1800" b="0" i="0" u="none" strike="noStrike" cap="none" normalizeH="0" baseline="0" dirty="0" smtClean="0">
                <a:ln>
                  <a:noFill/>
                </a:ln>
                <a:solidFill>
                  <a:schemeClr val="tx1"/>
                </a:solidFill>
                <a:effectLst/>
                <a:latin typeface="Arial" panose="020B0604020202020204" pitchFamily="34" charset="0"/>
              </a:rPr>
              <a:t>Орден Отечественной войны II степени </a:t>
            </a:r>
          </a:p>
          <a:p>
            <a:pPr marL="0" marR="0" lvl="0" indent="0" algn="l" defTabSz="914400" rtl="0" eaLnBrk="0" fontAlgn="base" latinLnBrk="0" hangingPunct="0">
              <a:lnSpc>
                <a:spcPct val="100000"/>
              </a:lnSpc>
              <a:spcBef>
                <a:spcPct val="0"/>
              </a:spcBef>
              <a:spcAft>
                <a:spcPct val="0"/>
              </a:spcAft>
              <a:buClrTx/>
              <a:buSzTx/>
              <a:buFontTx/>
              <a:buNone/>
              <a:tabLst/>
            </a:pPr>
            <a:r>
              <a:rPr lang="ru-RU" altLang="ru-RU" sz="1800" dirty="0" smtClean="0">
                <a:latin typeface="Arial" panose="020B0604020202020204" pitchFamily="34" charset="0"/>
              </a:rPr>
              <a:t>Умер 2010 г.</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Источник: Портал</a:t>
            </a:r>
            <a:r>
              <a:rPr kumimoji="0" lang="ru-RU" altLang="ru-RU" sz="1800" b="0" i="0" u="none" strike="noStrike" cap="none" normalizeH="0" dirty="0" smtClean="0">
                <a:ln>
                  <a:noFill/>
                </a:ln>
                <a:solidFill>
                  <a:schemeClr val="tx1"/>
                </a:solidFill>
                <a:effectLst/>
                <a:latin typeface="Arial" panose="020B0604020202020204" pitchFamily="34" charset="0"/>
              </a:rPr>
              <a:t> « Память народа»</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pic>
        <p:nvPicPr>
          <p:cNvPr id="5" name="Рисунок 4"/>
          <p:cNvPicPr>
            <a:picLocks noChangeAspect="1"/>
          </p:cNvPicPr>
          <p:nvPr/>
        </p:nvPicPr>
        <p:blipFill>
          <a:blip r:embed="rId4"/>
          <a:stretch>
            <a:fillRect/>
          </a:stretch>
        </p:blipFill>
        <p:spPr>
          <a:xfrm>
            <a:off x="7171765" y="365125"/>
            <a:ext cx="4715434" cy="5540375"/>
          </a:xfrm>
          <a:prstGeom prst="rect">
            <a:avLst/>
          </a:prstGeom>
        </p:spPr>
      </p:pic>
    </p:spTree>
    <p:extLst>
      <p:ext uri="{BB962C8B-B14F-4D97-AF65-F5344CB8AC3E}">
        <p14:creationId xmlns:p14="http://schemas.microsoft.com/office/powerpoint/2010/main" val="682604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dirty="0" err="1" smtClean="0">
                <a:latin typeface="Times New Roman" panose="02020603050405020304" pitchFamily="18" charset="0"/>
                <a:cs typeface="Times New Roman" panose="02020603050405020304" pitchFamily="18" charset="0"/>
              </a:rPr>
              <a:t>Еюка</a:t>
            </a:r>
            <a:r>
              <a:rPr lang="ru-RU" sz="2800" dirty="0" smtClean="0">
                <a:latin typeface="Times New Roman" panose="02020603050405020304" pitchFamily="18" charset="0"/>
                <a:cs typeface="Times New Roman" panose="02020603050405020304" pitchFamily="18" charset="0"/>
              </a:rPr>
              <a:t> Василий Георгиевич</a:t>
            </a:r>
            <a:endParaRPr lang="ru-RU" sz="28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838200" y="1825625"/>
            <a:ext cx="4988859" cy="4351338"/>
          </a:xfrm>
        </p:spPr>
        <p:txBody>
          <a:bodyPr/>
          <a:lstStyle/>
          <a:p>
            <a:r>
              <a:rPr lang="ru-RU" sz="2000" b="1" dirty="0">
                <a:latin typeface="Times New Roman" panose="02020603050405020304" pitchFamily="18" charset="0"/>
                <a:cs typeface="Times New Roman" panose="02020603050405020304" pitchFamily="18" charset="0"/>
              </a:rPr>
              <a:t>Дата рождения:</a:t>
            </a:r>
            <a:r>
              <a:rPr lang="ru-RU" sz="2000" dirty="0">
                <a:latin typeface="Times New Roman" panose="02020603050405020304" pitchFamily="18" charset="0"/>
                <a:cs typeface="Times New Roman" panose="02020603050405020304" pitchFamily="18" charset="0"/>
              </a:rPr>
              <a:t> __.__.1924 </a:t>
            </a:r>
          </a:p>
          <a:p>
            <a:r>
              <a:rPr lang="ru-RU" sz="2000" b="1" dirty="0">
                <a:latin typeface="Times New Roman" panose="02020603050405020304" pitchFamily="18" charset="0"/>
                <a:cs typeface="Times New Roman" panose="02020603050405020304" pitchFamily="18" charset="0"/>
              </a:rPr>
              <a:t>Дата призыва:</a:t>
            </a:r>
            <a:r>
              <a:rPr lang="ru-RU" sz="2000" dirty="0">
                <a:latin typeface="Times New Roman" panose="02020603050405020304" pitchFamily="18" charset="0"/>
                <a:cs typeface="Times New Roman" panose="02020603050405020304" pitchFamily="18" charset="0"/>
              </a:rPr>
              <a:t> __.__.1942 </a:t>
            </a:r>
            <a:r>
              <a:rPr lang="ru-RU" sz="2000" dirty="0" err="1">
                <a:latin typeface="Times New Roman" panose="02020603050405020304" pitchFamily="18" charset="0"/>
                <a:cs typeface="Times New Roman" panose="02020603050405020304" pitchFamily="18" charset="0"/>
              </a:rPr>
              <a:t>Ульчский</a:t>
            </a:r>
            <a:r>
              <a:rPr lang="ru-RU" sz="2000" dirty="0">
                <a:latin typeface="Times New Roman" panose="02020603050405020304" pitchFamily="18" charset="0"/>
                <a:cs typeface="Times New Roman" panose="02020603050405020304" pitchFamily="18" charset="0"/>
              </a:rPr>
              <a:t> РВК</a:t>
            </a:r>
            <a:r>
              <a:rPr lang="ru-RU" sz="2000" dirty="0" smtClean="0">
                <a:latin typeface="Times New Roman" panose="02020603050405020304" pitchFamily="18" charset="0"/>
                <a:cs typeface="Times New Roman" panose="02020603050405020304" pitchFamily="18" charset="0"/>
              </a:rPr>
              <a:t>,</a:t>
            </a:r>
          </a:p>
          <a:p>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Нижне-Амурская обл., </a:t>
            </a:r>
            <a:r>
              <a:rPr lang="ru-RU" sz="2000" dirty="0" err="1">
                <a:latin typeface="Times New Roman" panose="02020603050405020304" pitchFamily="18" charset="0"/>
                <a:cs typeface="Times New Roman" panose="02020603050405020304" pitchFamily="18" charset="0"/>
              </a:rPr>
              <a:t>Ульчский</a:t>
            </a:r>
            <a:r>
              <a:rPr lang="ru-RU" sz="2000" dirty="0">
                <a:latin typeface="Times New Roman" panose="02020603050405020304" pitchFamily="18" charset="0"/>
                <a:cs typeface="Times New Roman" panose="02020603050405020304" pitchFamily="18" charset="0"/>
              </a:rPr>
              <a:t> р-н </a:t>
            </a:r>
          </a:p>
          <a:p>
            <a:r>
              <a:rPr lang="ru-RU" sz="2000" b="1" dirty="0">
                <a:latin typeface="Times New Roman" panose="02020603050405020304" pitchFamily="18" charset="0"/>
                <a:cs typeface="Times New Roman" panose="02020603050405020304" pitchFamily="18" charset="0"/>
              </a:rPr>
              <a:t>Дата призыва:</a:t>
            </a:r>
            <a:r>
              <a:rPr lang="ru-RU" sz="2000" dirty="0">
                <a:latin typeface="Times New Roman" panose="02020603050405020304" pitchFamily="18" charset="0"/>
                <a:cs typeface="Times New Roman" panose="02020603050405020304" pitchFamily="18" charset="0"/>
              </a:rPr>
              <a:t> __.__.1942 </a:t>
            </a:r>
          </a:p>
          <a:p>
            <a:r>
              <a:rPr lang="ru-RU" sz="2000" b="1" dirty="0">
                <a:latin typeface="Times New Roman" panose="02020603050405020304" pitchFamily="18" charset="0"/>
                <a:cs typeface="Times New Roman" panose="02020603050405020304" pitchFamily="18" charset="0"/>
              </a:rPr>
              <a:t>Воинское звание:</a:t>
            </a:r>
            <a:r>
              <a:rPr lang="ru-RU" sz="2000" dirty="0">
                <a:latin typeface="Times New Roman" panose="02020603050405020304" pitchFamily="18" charset="0"/>
                <a:cs typeface="Times New Roman" panose="02020603050405020304" pitchFamily="18" charset="0"/>
              </a:rPr>
              <a:t> красноармеец </a:t>
            </a:r>
          </a:p>
          <a:p>
            <a:r>
              <a:rPr lang="ru-RU" sz="2000" b="1" dirty="0">
                <a:latin typeface="Times New Roman" panose="02020603050405020304" pitchFamily="18" charset="0"/>
                <a:cs typeface="Times New Roman" panose="02020603050405020304" pitchFamily="18" charset="0"/>
              </a:rPr>
              <a:t>Последнее место службы:</a:t>
            </a:r>
            <a:r>
              <a:rPr lang="ru-RU" sz="2000"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hlinkClick r:id="rId2"/>
              </a:rPr>
              <a:t>п/п 14173 "а"</a:t>
            </a:r>
            <a:r>
              <a:rPr lang="ru-RU" sz="2000" dirty="0">
                <a:latin typeface="Times New Roman" panose="02020603050405020304" pitchFamily="18" charset="0"/>
                <a:cs typeface="Times New Roman" panose="02020603050405020304" pitchFamily="18" charset="0"/>
              </a:rPr>
              <a:t> </a:t>
            </a:r>
          </a:p>
          <a:p>
            <a:r>
              <a:rPr lang="ru-RU" sz="2000" b="1" dirty="0">
                <a:latin typeface="Times New Roman" panose="02020603050405020304" pitchFamily="18" charset="0"/>
                <a:cs typeface="Times New Roman" panose="02020603050405020304" pitchFamily="18" charset="0"/>
              </a:rPr>
              <a:t>Дата выбытия:</a:t>
            </a:r>
            <a:r>
              <a:rPr lang="ru-RU" sz="2000" dirty="0">
                <a:latin typeface="Times New Roman" panose="02020603050405020304" pitchFamily="18" charset="0"/>
                <a:cs typeface="Times New Roman" panose="02020603050405020304" pitchFamily="18" charset="0"/>
              </a:rPr>
              <a:t> __.11.1943 </a:t>
            </a:r>
          </a:p>
          <a:p>
            <a:r>
              <a:rPr lang="ru-RU" sz="2000" b="1" dirty="0">
                <a:latin typeface="Times New Roman" panose="02020603050405020304" pitchFamily="18" charset="0"/>
                <a:cs typeface="Times New Roman" panose="02020603050405020304" pitchFamily="18" charset="0"/>
              </a:rPr>
              <a:t>Причина выбытия:</a:t>
            </a:r>
            <a:r>
              <a:rPr lang="ru-RU" sz="2000" dirty="0">
                <a:latin typeface="Times New Roman" panose="02020603050405020304" pitchFamily="18" charset="0"/>
                <a:cs typeface="Times New Roman" panose="02020603050405020304" pitchFamily="18" charset="0"/>
              </a:rPr>
              <a:t> пропал без </a:t>
            </a:r>
            <a:r>
              <a:rPr lang="ru-RU" sz="2000" dirty="0" smtClean="0">
                <a:latin typeface="Times New Roman" panose="02020603050405020304" pitchFamily="18" charset="0"/>
                <a:cs typeface="Times New Roman" panose="02020603050405020304" pitchFamily="18" charset="0"/>
              </a:rPr>
              <a:t>вести, ноябрь 1943 г.</a:t>
            </a:r>
          </a:p>
          <a:p>
            <a:r>
              <a:rPr lang="ru-RU" sz="2000" dirty="0" smtClean="0">
                <a:latin typeface="Times New Roman" panose="02020603050405020304" pitchFamily="18" charset="0"/>
                <a:cs typeface="Times New Roman" panose="02020603050405020304" pitchFamily="18" charset="0"/>
              </a:rPr>
              <a:t>Источник: Портал «Память народа» </a:t>
            </a:r>
            <a:endParaRPr lang="ru-RU" sz="2000" dirty="0">
              <a:latin typeface="Times New Roman" panose="02020603050405020304" pitchFamily="18" charset="0"/>
              <a:cs typeface="Times New Roman" panose="02020603050405020304" pitchFamily="18" charset="0"/>
            </a:endParaRPr>
          </a:p>
          <a:p>
            <a:endParaRPr lang="ru-RU" dirty="0"/>
          </a:p>
        </p:txBody>
      </p:sp>
      <p:pic>
        <p:nvPicPr>
          <p:cNvPr id="4" name="Рисунок 3"/>
          <p:cNvPicPr>
            <a:picLocks noChangeAspect="1"/>
          </p:cNvPicPr>
          <p:nvPr/>
        </p:nvPicPr>
        <p:blipFill>
          <a:blip r:embed="rId3"/>
          <a:stretch>
            <a:fillRect/>
          </a:stretch>
        </p:blipFill>
        <p:spPr>
          <a:xfrm>
            <a:off x="7774361" y="735385"/>
            <a:ext cx="3579439" cy="5027367"/>
          </a:xfrm>
          <a:prstGeom prst="rect">
            <a:avLst/>
          </a:prstGeom>
        </p:spPr>
      </p:pic>
    </p:spTree>
    <p:extLst>
      <p:ext uri="{BB962C8B-B14F-4D97-AF65-F5344CB8AC3E}">
        <p14:creationId xmlns:p14="http://schemas.microsoft.com/office/powerpoint/2010/main" val="41840890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dirty="0" err="1" smtClean="0">
                <a:latin typeface="Times New Roman" panose="02020603050405020304" pitchFamily="18" charset="0"/>
                <a:cs typeface="Times New Roman" panose="02020603050405020304" pitchFamily="18" charset="0"/>
              </a:rPr>
              <a:t>Иленга</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Илунга</a:t>
            </a:r>
            <a:r>
              <a:rPr lang="ru-RU" sz="2800" dirty="0" smtClean="0">
                <a:latin typeface="Times New Roman" panose="02020603050405020304" pitchFamily="18" charset="0"/>
                <a:cs typeface="Times New Roman" panose="02020603050405020304" pitchFamily="18" charset="0"/>
              </a:rPr>
              <a:t>) Михаил Сергеевич</a:t>
            </a:r>
            <a:endParaRPr lang="ru-RU" sz="28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838200" y="1825625"/>
            <a:ext cx="5957047" cy="4351338"/>
          </a:xfrm>
        </p:spPr>
        <p:txBody>
          <a:bodyPr>
            <a:normAutofit fontScale="85000" lnSpcReduction="20000"/>
          </a:bodyPr>
          <a:lstStyle/>
          <a:p>
            <a:r>
              <a:rPr lang="ru-RU" sz="2400" dirty="0" err="1">
                <a:latin typeface="Times New Roman" panose="02020603050405020304" pitchFamily="18" charset="0"/>
                <a:cs typeface="Times New Roman" panose="02020603050405020304" pitchFamily="18" charset="0"/>
              </a:rPr>
              <a:t>Иленга</a:t>
            </a:r>
            <a:r>
              <a:rPr lang="ru-RU" sz="2400" dirty="0">
                <a:latin typeface="Times New Roman" panose="02020603050405020304" pitchFamily="18" charset="0"/>
                <a:cs typeface="Times New Roman" panose="02020603050405020304" pitchFamily="18" charset="0"/>
              </a:rPr>
              <a:t> Михаил Сергеевич </a:t>
            </a:r>
          </a:p>
          <a:p>
            <a:r>
              <a:rPr lang="ru-RU" sz="2400" dirty="0">
                <a:latin typeface="Times New Roman" panose="02020603050405020304" pitchFamily="18" charset="0"/>
                <a:cs typeface="Times New Roman" panose="02020603050405020304" pitchFamily="18" charset="0"/>
              </a:rPr>
              <a:t>Военно-пересыльные пункты и запасные полки </a:t>
            </a:r>
          </a:p>
          <a:p>
            <a:r>
              <a:rPr lang="ru-RU" sz="2400" b="1" dirty="0">
                <a:latin typeface="Times New Roman" panose="02020603050405020304" pitchFamily="18" charset="0"/>
                <a:cs typeface="Times New Roman" panose="02020603050405020304" pitchFamily="18" charset="0"/>
              </a:rPr>
              <a:t>Дата рождения:</a:t>
            </a:r>
            <a:r>
              <a:rPr lang="ru-RU" sz="2400" dirty="0">
                <a:latin typeface="Times New Roman" panose="02020603050405020304" pitchFamily="18" charset="0"/>
                <a:cs typeface="Times New Roman" panose="02020603050405020304" pitchFamily="18" charset="0"/>
              </a:rPr>
              <a:t> __.__.1910 </a:t>
            </a:r>
          </a:p>
          <a:p>
            <a:r>
              <a:rPr lang="ru-RU" sz="2400" b="1" dirty="0">
                <a:latin typeface="Times New Roman" panose="02020603050405020304" pitchFamily="18" charset="0"/>
                <a:cs typeface="Times New Roman" panose="02020603050405020304" pitchFamily="18" charset="0"/>
              </a:rPr>
              <a:t>Дата призыва: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Ульчский</a:t>
            </a:r>
            <a:r>
              <a:rPr lang="ru-RU" sz="2400" dirty="0">
                <a:latin typeface="Times New Roman" panose="02020603050405020304" pitchFamily="18" charset="0"/>
                <a:cs typeface="Times New Roman" panose="02020603050405020304" pitchFamily="18" charset="0"/>
              </a:rPr>
              <a:t> РВК, Нижне-Амурская обл., </a:t>
            </a:r>
            <a:r>
              <a:rPr lang="ru-RU" sz="2400" dirty="0" err="1">
                <a:latin typeface="Times New Roman" panose="02020603050405020304" pitchFamily="18" charset="0"/>
                <a:cs typeface="Times New Roman" panose="02020603050405020304" pitchFamily="18" charset="0"/>
              </a:rPr>
              <a:t>Ульчский</a:t>
            </a:r>
            <a:r>
              <a:rPr lang="ru-RU" sz="2400" dirty="0">
                <a:latin typeface="Times New Roman" panose="02020603050405020304" pitchFamily="18" charset="0"/>
                <a:cs typeface="Times New Roman" panose="02020603050405020304" pitchFamily="18" charset="0"/>
              </a:rPr>
              <a:t> р-н </a:t>
            </a:r>
          </a:p>
          <a:p>
            <a:r>
              <a:rPr lang="ru-RU" sz="2400" b="1" dirty="0">
                <a:latin typeface="Times New Roman" panose="02020603050405020304" pitchFamily="18" charset="0"/>
                <a:cs typeface="Times New Roman" panose="02020603050405020304" pitchFamily="18" charset="0"/>
              </a:rPr>
              <a:t>Воинское звание:</a:t>
            </a:r>
            <a:r>
              <a:rPr lang="ru-RU" sz="2400" dirty="0">
                <a:latin typeface="Times New Roman" panose="02020603050405020304" pitchFamily="18" charset="0"/>
                <a:cs typeface="Times New Roman" panose="02020603050405020304" pitchFamily="18" charset="0"/>
              </a:rPr>
              <a:t> красноармеец </a:t>
            </a:r>
          </a:p>
          <a:p>
            <a:r>
              <a:rPr lang="ru-RU" sz="2400" b="1" dirty="0">
                <a:latin typeface="Times New Roman" panose="02020603050405020304" pitchFamily="18" charset="0"/>
                <a:cs typeface="Times New Roman" panose="02020603050405020304" pitchFamily="18" charset="0"/>
              </a:rPr>
              <a:t>Последнее место службы:</a:t>
            </a:r>
            <a:r>
              <a:rPr lang="ru-RU" sz="2400" dirty="0">
                <a:latin typeface="Times New Roman" panose="02020603050405020304" pitchFamily="18" charset="0"/>
                <a:cs typeface="Times New Roman" panose="02020603050405020304" pitchFamily="18" charset="0"/>
              </a:rPr>
              <a:t> в/ч 10176 </a:t>
            </a:r>
          </a:p>
          <a:p>
            <a:r>
              <a:rPr lang="ru-RU" sz="2400" b="1" dirty="0">
                <a:latin typeface="Times New Roman" panose="02020603050405020304" pitchFamily="18" charset="0"/>
                <a:cs typeface="Times New Roman" panose="02020603050405020304" pitchFamily="18" charset="0"/>
              </a:rPr>
              <a:t>Военно-пересыльный пункт:</a:t>
            </a:r>
            <a:r>
              <a:rPr lang="ru-RU" sz="2400" dirty="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hlinkClick r:id="rId2"/>
              </a:rPr>
              <a:t>79 уч. </a:t>
            </a:r>
            <a:r>
              <a:rPr lang="ru-RU" sz="2400" dirty="0" err="1">
                <a:latin typeface="Times New Roman" panose="02020603050405020304" pitchFamily="18" charset="0"/>
                <a:cs typeface="Times New Roman" panose="02020603050405020304" pitchFamily="18" charset="0"/>
                <a:hlinkClick r:id="rId2"/>
              </a:rPr>
              <a:t>минп</a:t>
            </a:r>
            <a:r>
              <a:rPr lang="ru-RU" sz="2400" dirty="0">
                <a:latin typeface="Times New Roman" panose="02020603050405020304" pitchFamily="18" charset="0"/>
                <a:cs typeface="Times New Roman" panose="02020603050405020304" pitchFamily="18" charset="0"/>
                <a:hlinkClick r:id="rId2"/>
              </a:rPr>
              <a:t> 11 </a:t>
            </a:r>
            <a:r>
              <a:rPr lang="ru-RU" sz="2400" dirty="0" err="1">
                <a:latin typeface="Times New Roman" panose="02020603050405020304" pitchFamily="18" charset="0"/>
                <a:cs typeface="Times New Roman" panose="02020603050405020304" pitchFamily="18" charset="0"/>
                <a:hlinkClick r:id="rId2"/>
              </a:rPr>
              <a:t>учсбр</a:t>
            </a:r>
            <a:r>
              <a:rPr lang="ru-RU" sz="2400" dirty="0">
                <a:latin typeface="Times New Roman" panose="02020603050405020304" pitchFamily="18" charset="0"/>
                <a:cs typeface="Times New Roman" panose="02020603050405020304" pitchFamily="18" charset="0"/>
                <a:hlinkClick r:id="rId2"/>
              </a:rPr>
              <a:t> (56 </a:t>
            </a:r>
            <a:r>
              <a:rPr lang="ru-RU" sz="2400" dirty="0" err="1">
                <a:latin typeface="Times New Roman" panose="02020603050405020304" pitchFamily="18" charset="0"/>
                <a:cs typeface="Times New Roman" panose="02020603050405020304" pitchFamily="18" charset="0"/>
                <a:hlinkClick r:id="rId2"/>
              </a:rPr>
              <a:t>усп</a:t>
            </a:r>
            <a:r>
              <a:rPr lang="ru-RU" sz="2400" dirty="0">
                <a:latin typeface="Times New Roman" panose="02020603050405020304" pitchFamily="18" charset="0"/>
                <a:cs typeface="Times New Roman" panose="02020603050405020304" pitchFamily="18" charset="0"/>
                <a:hlinkClick r:id="rId2"/>
              </a:rPr>
              <a:t> 42 </a:t>
            </a:r>
            <a:r>
              <a:rPr lang="ru-RU" sz="2400" dirty="0" err="1">
                <a:latin typeface="Times New Roman" panose="02020603050405020304" pitchFamily="18" charset="0"/>
                <a:cs typeface="Times New Roman" panose="02020603050405020304" pitchFamily="18" charset="0"/>
                <a:hlinkClick r:id="rId2"/>
              </a:rPr>
              <a:t>учсбр</a:t>
            </a:r>
            <a:r>
              <a:rPr lang="ru-RU" sz="2400" dirty="0">
                <a:latin typeface="Times New Roman" panose="02020603050405020304" pitchFamily="18" charset="0"/>
                <a:cs typeface="Times New Roman" panose="02020603050405020304" pitchFamily="18" charset="0"/>
                <a:hlinkClick r:id="rId2"/>
              </a:rPr>
              <a:t>)</a:t>
            </a:r>
            <a:r>
              <a:rPr lang="ru-RU" sz="2400" dirty="0">
                <a:latin typeface="Times New Roman" panose="02020603050405020304" pitchFamily="18" charset="0"/>
                <a:cs typeface="Times New Roman" panose="02020603050405020304" pitchFamily="18" charset="0"/>
              </a:rPr>
              <a:t> </a:t>
            </a:r>
          </a:p>
          <a:p>
            <a:r>
              <a:rPr lang="ru-RU" sz="2400" b="1" dirty="0">
                <a:latin typeface="Times New Roman" panose="02020603050405020304" pitchFamily="18" charset="0"/>
                <a:cs typeface="Times New Roman" panose="02020603050405020304" pitchFamily="18" charset="0"/>
              </a:rPr>
              <a:t>Прибыл в часть:</a:t>
            </a:r>
            <a:r>
              <a:rPr lang="ru-RU" sz="2400" dirty="0">
                <a:latin typeface="Times New Roman" panose="02020603050405020304" pitchFamily="18" charset="0"/>
                <a:cs typeface="Times New Roman" panose="02020603050405020304" pitchFamily="18" charset="0"/>
              </a:rPr>
              <a:t> 05.12.1943 </a:t>
            </a:r>
            <a:r>
              <a:rPr lang="ru-RU" sz="2400" dirty="0" smtClean="0">
                <a:latin typeface="Times New Roman" panose="02020603050405020304" pitchFamily="18" charset="0"/>
                <a:cs typeface="Times New Roman" panose="02020603050405020304" pitchFamily="18" charset="0"/>
              </a:rPr>
              <a:t>г. </a:t>
            </a:r>
          </a:p>
          <a:p>
            <a:r>
              <a:rPr lang="ru-RU" sz="2400" dirty="0" smtClean="0">
                <a:latin typeface="Times New Roman" panose="02020603050405020304" pitchFamily="18" charset="0"/>
                <a:cs typeface="Times New Roman" panose="02020603050405020304" pitchFamily="18" charset="0"/>
              </a:rPr>
              <a:t>Погиб 12.03.1944 г. Похоронен возле </a:t>
            </a:r>
            <a:r>
              <a:rPr lang="ru-RU" sz="2400" dirty="0" err="1" smtClean="0">
                <a:latin typeface="Times New Roman" panose="02020603050405020304" pitchFamily="18" charset="0"/>
                <a:cs typeface="Times New Roman" panose="02020603050405020304" pitchFamily="18" charset="0"/>
              </a:rPr>
              <a:t>д.Мичурино</a:t>
            </a:r>
            <a:r>
              <a:rPr lang="ru-RU" sz="2400" dirty="0" smtClean="0">
                <a:latin typeface="Times New Roman" panose="02020603050405020304" pitchFamily="18" charset="0"/>
                <a:cs typeface="Times New Roman" panose="02020603050405020304" pitchFamily="18" charset="0"/>
              </a:rPr>
              <a:t> Воронежская область</a:t>
            </a:r>
          </a:p>
          <a:p>
            <a:r>
              <a:rPr lang="ru-RU" sz="2400" dirty="0" smtClean="0">
                <a:latin typeface="Times New Roman" panose="02020603050405020304" pitchFamily="18" charset="0"/>
                <a:cs typeface="Times New Roman" panose="02020603050405020304" pitchFamily="18" charset="0"/>
              </a:rPr>
              <a:t>Источник: Портал «Память народа»</a:t>
            </a:r>
            <a:endParaRPr lang="ru-RU" sz="2400" dirty="0">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1273440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5867400" cy="5426075"/>
          </a:xfrm>
        </p:spPr>
        <p:txBody>
          <a:bodyPr>
            <a:normAutofit/>
          </a:bodyPr>
          <a:lstStyle/>
          <a:p>
            <a:r>
              <a:rPr lang="ru-RU" sz="1600" dirty="0" smtClean="0">
                <a:latin typeface="Times New Roman" panose="02020603050405020304" pitchFamily="18" charset="0"/>
                <a:cs typeface="Times New Roman" panose="02020603050405020304" pitchFamily="18" charset="0"/>
              </a:rPr>
              <a:t>Дата и место рождение: 1908 г.</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с.Булава </a:t>
            </a:r>
            <a:r>
              <a:rPr lang="ru-RU" sz="1600" dirty="0" err="1">
                <a:latin typeface="Times New Roman" panose="02020603050405020304" pitchFamily="18" charset="0"/>
                <a:cs typeface="Times New Roman" panose="02020603050405020304" pitchFamily="18" charset="0"/>
              </a:rPr>
              <a:t>Ульчского</a:t>
            </a:r>
            <a:r>
              <a:rPr lang="ru-RU" sz="1600" dirty="0">
                <a:latin typeface="Times New Roman" panose="02020603050405020304" pitchFamily="18" charset="0"/>
                <a:cs typeface="Times New Roman" panose="02020603050405020304" pitchFamily="18" charset="0"/>
              </a:rPr>
              <a:t> района  Нижне-Амурской области </a:t>
            </a:r>
            <a:r>
              <a:rPr lang="ru-RU" sz="1600" dirty="0" smtClean="0">
                <a:latin typeface="Times New Roman" panose="02020603050405020304" pitchFamily="18" charset="0"/>
                <a:cs typeface="Times New Roman" panose="02020603050405020304" pitchFamily="18" charset="0"/>
              </a:rPr>
              <a:t/>
            </a:r>
            <a:br>
              <a:rPr lang="ru-RU" sz="1600" dirty="0" smtClean="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Д</a:t>
            </a:r>
            <a:r>
              <a:rPr lang="ru-RU" sz="1600" dirty="0" smtClean="0">
                <a:latin typeface="Times New Roman" panose="02020603050405020304" pitchFamily="18" charset="0"/>
                <a:cs typeface="Times New Roman" panose="02020603050405020304" pitchFamily="18" charset="0"/>
              </a:rPr>
              <a:t>ата и место призыва: 1942 г.</a:t>
            </a:r>
            <a:r>
              <a:rPr lang="ru-RU" sz="1600" dirty="0">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Ульчский</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РВК Нижне-Амурской области</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Место службы и звание: рядовой, </a:t>
            </a:r>
            <a:r>
              <a:rPr lang="ru-RU" sz="1600" dirty="0">
                <a:latin typeface="Times New Roman" panose="02020603050405020304" pitchFamily="18" charset="0"/>
                <a:cs typeface="Times New Roman" panose="02020603050405020304" pitchFamily="18" charset="0"/>
              </a:rPr>
              <a:t>п</a:t>
            </a:r>
            <a:r>
              <a:rPr lang="ru-RU" sz="1600" dirty="0" smtClean="0">
                <a:latin typeface="Times New Roman" panose="02020603050405020304" pitchFamily="18" charset="0"/>
                <a:cs typeface="Times New Roman" panose="02020603050405020304" pitchFamily="18" charset="0"/>
              </a:rPr>
              <a:t>ервые </a:t>
            </a:r>
            <a:r>
              <a:rPr lang="ru-RU" sz="1600" dirty="0">
                <a:latin typeface="Times New Roman" panose="02020603050405020304" pitchFamily="18" charset="0"/>
                <a:cs typeface="Times New Roman" panose="02020603050405020304" pitchFamily="18" charset="0"/>
              </a:rPr>
              <a:t>полгода служил в </a:t>
            </a:r>
            <a:r>
              <a:rPr lang="ru-RU" sz="1600" dirty="0" err="1">
                <a:latin typeface="Times New Roman" panose="02020603050405020304" pitchFamily="18" charset="0"/>
                <a:cs typeface="Times New Roman" panose="02020603050405020304" pitchFamily="18" charset="0"/>
              </a:rPr>
              <a:t>п.Де</a:t>
            </a:r>
            <a:r>
              <a:rPr lang="ru-RU" sz="1600" dirty="0">
                <a:latin typeface="Times New Roman" panose="02020603050405020304" pitchFamily="18" charset="0"/>
                <a:cs typeface="Times New Roman" panose="02020603050405020304" pitchFamily="18" charset="0"/>
              </a:rPr>
              <a:t>-Кастри </a:t>
            </a:r>
            <a:r>
              <a:rPr lang="ru-RU" sz="1600" dirty="0" err="1">
                <a:latin typeface="Times New Roman" panose="02020603050405020304" pitchFamily="18" charset="0"/>
                <a:cs typeface="Times New Roman" panose="02020603050405020304" pitchFamily="18" charset="0"/>
              </a:rPr>
              <a:t>Ульчского</a:t>
            </a:r>
            <a:r>
              <a:rPr lang="ru-RU" sz="1600" dirty="0">
                <a:latin typeface="Times New Roman" panose="02020603050405020304" pitchFamily="18" charset="0"/>
                <a:cs typeface="Times New Roman" panose="02020603050405020304" pitchFamily="18" charset="0"/>
              </a:rPr>
              <a:t> района в декабре 1942 </a:t>
            </a:r>
            <a:r>
              <a:rPr lang="ru-RU" sz="1600" dirty="0" smtClean="0">
                <a:latin typeface="Times New Roman" panose="02020603050405020304" pitchFamily="18" charset="0"/>
                <a:cs typeface="Times New Roman" panose="02020603050405020304" pitchFamily="18" charset="0"/>
              </a:rPr>
              <a:t>г. был </a:t>
            </a:r>
            <a:r>
              <a:rPr lang="ru-RU" sz="1600" dirty="0">
                <a:latin typeface="Times New Roman" panose="02020603050405020304" pitchFamily="18" charset="0"/>
                <a:cs typeface="Times New Roman" panose="02020603050405020304" pitchFamily="18" charset="0"/>
              </a:rPr>
              <a:t>направлен на Западный фронт. В начале 1943 г. родственникам пришло письмо о тяжелом ранении под Сталинградом. Умер от ран 08.03.</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1944 г.</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   Захоронен </a:t>
            </a:r>
            <a:r>
              <a:rPr lang="ru-RU" sz="1600" dirty="0">
                <a:latin typeface="Times New Roman" panose="02020603050405020304" pitchFamily="18" charset="0"/>
                <a:cs typeface="Times New Roman" panose="02020603050405020304" pitchFamily="18" charset="0"/>
              </a:rPr>
              <a:t>Ярославская область, </a:t>
            </a:r>
            <a:r>
              <a:rPr lang="ru-RU" sz="1600" dirty="0" err="1">
                <a:latin typeface="Times New Roman" panose="02020603050405020304" pitchFamily="18" charset="0"/>
                <a:cs typeface="Times New Roman" panose="02020603050405020304" pitchFamily="18" charset="0"/>
              </a:rPr>
              <a:t>г.Ярославль</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Леонтьевское</a:t>
            </a:r>
            <a:r>
              <a:rPr lang="ru-RU" sz="1600" dirty="0">
                <a:latin typeface="Times New Roman" panose="02020603050405020304" pitchFamily="18" charset="0"/>
                <a:cs typeface="Times New Roman" panose="02020603050405020304" pitchFamily="18" charset="0"/>
              </a:rPr>
              <a:t> кладбище, могила № </a:t>
            </a:r>
            <a:r>
              <a:rPr lang="ru-RU" sz="1600" dirty="0" smtClean="0">
                <a:latin typeface="Times New Roman" panose="02020603050405020304" pitchFamily="18" charset="0"/>
                <a:cs typeface="Times New Roman" panose="02020603050405020304" pitchFamily="18" charset="0"/>
              </a:rPr>
              <a:t>62. </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Источник: Портал «Память народа»</a:t>
            </a:r>
            <a:br>
              <a:rPr lang="ru-RU" sz="1600" dirty="0">
                <a:latin typeface="Times New Roman" panose="02020603050405020304" pitchFamily="18" charset="0"/>
                <a:cs typeface="Times New Roman" panose="02020603050405020304" pitchFamily="18" charset="0"/>
              </a:rPr>
            </a:br>
            <a:endParaRPr lang="ru-RU" sz="16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3570" y="158044"/>
            <a:ext cx="4908430" cy="6457245"/>
          </a:xfrm>
          <a:prstGeom prst="rect">
            <a:avLst/>
          </a:prstGeom>
        </p:spPr>
      </p:pic>
    </p:spTree>
    <p:extLst>
      <p:ext uri="{BB962C8B-B14F-4D97-AF65-F5344CB8AC3E}">
        <p14:creationId xmlns:p14="http://schemas.microsoft.com/office/powerpoint/2010/main" val="19691040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6356" y="128059"/>
            <a:ext cx="4030132" cy="5979230"/>
          </a:xfrm>
        </p:spPr>
        <p:txBody>
          <a:bodyPr>
            <a:normAutofit/>
          </a:bodyPr>
          <a:lstStyle/>
          <a:p>
            <a:r>
              <a:rPr lang="ru-RU" sz="1600" dirty="0" smtClean="0">
                <a:latin typeface="Times New Roman" panose="02020603050405020304" pitchFamily="18" charset="0"/>
                <a:cs typeface="Times New Roman" panose="02020603050405020304" pitchFamily="18" charset="0"/>
              </a:rPr>
              <a:t>Дата и место рождения: 22.12.1925 г.</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r>
              <a:rPr lang="ru-RU" sz="1800" dirty="0" err="1" smtClean="0">
                <a:latin typeface="Times New Roman" panose="02020603050405020304" pitchFamily="18" charset="0"/>
                <a:cs typeface="Times New Roman" panose="02020603050405020304" pitchFamily="18" charset="0"/>
              </a:rPr>
              <a:t>г.Змеиногорск</a:t>
            </a:r>
            <a:r>
              <a:rPr lang="ru-RU" sz="1800" dirty="0" smtClean="0">
                <a:latin typeface="Times New Roman" panose="02020603050405020304" pitchFamily="18" charset="0"/>
                <a:cs typeface="Times New Roman" panose="02020603050405020304" pitchFamily="18" charset="0"/>
              </a:rPr>
              <a:t>, </a:t>
            </a:r>
            <a:r>
              <a:rPr lang="ru-RU" sz="1800" dirty="0" err="1" smtClean="0">
                <a:latin typeface="Times New Roman" panose="02020603050405020304" pitchFamily="18" charset="0"/>
                <a:cs typeface="Times New Roman" panose="02020603050405020304" pitchFamily="18" charset="0"/>
              </a:rPr>
              <a:t>Змеиногорский</a:t>
            </a:r>
            <a:r>
              <a:rPr lang="ru-RU" sz="1800" dirty="0" smtClean="0">
                <a:latin typeface="Times New Roman" panose="02020603050405020304" pitchFamily="18" charset="0"/>
                <a:cs typeface="Times New Roman" panose="02020603050405020304" pitchFamily="18" charset="0"/>
              </a:rPr>
              <a:t> </a:t>
            </a:r>
            <a:r>
              <a:rPr lang="ru-RU" sz="1800" dirty="0">
                <a:latin typeface="Times New Roman" panose="02020603050405020304" pitchFamily="18" charset="0"/>
                <a:cs typeface="Times New Roman" panose="02020603050405020304" pitchFamily="18" charset="0"/>
              </a:rPr>
              <a:t>р-он, Алтайский край</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Дата и место призыва:  1943 г. </a:t>
            </a:r>
            <a:r>
              <a:rPr lang="ru-RU" sz="1800" dirty="0" err="1" smtClean="0">
                <a:latin typeface="Times New Roman" panose="02020603050405020304" pitchFamily="18" charset="0"/>
                <a:cs typeface="Times New Roman" panose="02020603050405020304" pitchFamily="18" charset="0"/>
              </a:rPr>
              <a:t>Змеиногорский</a:t>
            </a:r>
            <a:r>
              <a:rPr lang="ru-RU" sz="1800" dirty="0" smtClean="0">
                <a:latin typeface="Times New Roman" panose="02020603050405020304" pitchFamily="18" charset="0"/>
                <a:cs typeface="Times New Roman" panose="02020603050405020304" pitchFamily="18" charset="0"/>
              </a:rPr>
              <a:t> </a:t>
            </a:r>
            <a:r>
              <a:rPr lang="ru-RU" sz="1800" dirty="0">
                <a:latin typeface="Times New Roman" panose="02020603050405020304" pitchFamily="18" charset="0"/>
                <a:cs typeface="Times New Roman" panose="02020603050405020304" pitchFamily="18" charset="0"/>
              </a:rPr>
              <a:t>РВК Алтайский край</a:t>
            </a:r>
            <a:br>
              <a:rPr lang="ru-RU" sz="1800" dirty="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Место службы и звание: 329 </a:t>
            </a:r>
            <a:r>
              <a:rPr lang="ru-RU" sz="1800" dirty="0">
                <a:latin typeface="Times New Roman" panose="02020603050405020304" pitchFamily="18" charset="0"/>
                <a:cs typeface="Times New Roman" panose="02020603050405020304" pitchFamily="18" charset="0"/>
              </a:rPr>
              <a:t>стрелковая </a:t>
            </a:r>
            <a:r>
              <a:rPr lang="ru-RU" sz="1800" dirty="0" err="1" smtClean="0">
                <a:latin typeface="Times New Roman" panose="02020603050405020304" pitchFamily="18" charset="0"/>
                <a:cs typeface="Times New Roman" panose="02020603050405020304" pitchFamily="18" charset="0"/>
              </a:rPr>
              <a:t>девизия</a:t>
            </a:r>
            <a:r>
              <a:rPr lang="ru-RU" sz="1800" dirty="0">
                <a:latin typeface="Times New Roman" panose="02020603050405020304" pitchFamily="18" charset="0"/>
                <a:cs typeface="Times New Roman" panose="02020603050405020304" pitchFamily="18" charset="0"/>
              </a:rPr>
              <a:t>,</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418 медико-санитарный </a:t>
            </a:r>
            <a:r>
              <a:rPr lang="ru-RU" sz="1800" dirty="0" smtClean="0">
                <a:latin typeface="Times New Roman" panose="02020603050405020304" pitchFamily="18" charset="0"/>
                <a:cs typeface="Times New Roman" panose="02020603050405020304" pitchFamily="18" charset="0"/>
              </a:rPr>
              <a:t>батальон, </a:t>
            </a:r>
            <a:r>
              <a:rPr lang="ru-RU" sz="1800" dirty="0">
                <a:latin typeface="Times New Roman" panose="02020603050405020304" pitchFamily="18" charset="0"/>
                <a:cs typeface="Times New Roman" panose="02020603050405020304" pitchFamily="18" charset="0"/>
              </a:rPr>
              <a:t/>
            </a:r>
            <a:br>
              <a:rPr lang="ru-RU" sz="1800" dirty="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рядовой</a:t>
            </a:r>
            <a:r>
              <a:rPr lang="ru-RU" sz="1800" dirty="0">
                <a:latin typeface="Times New Roman" panose="02020603050405020304" pitchFamily="18" charset="0"/>
                <a:cs typeface="Times New Roman" panose="02020603050405020304" pitchFamily="18" charset="0"/>
              </a:rPr>
              <a:t>;</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красноармеец</a:t>
            </a:r>
            <a:br>
              <a:rPr lang="ru-RU" sz="1800" dirty="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Награжден: Орден </a:t>
            </a:r>
            <a:r>
              <a:rPr lang="ru-RU" sz="1800" dirty="0">
                <a:latin typeface="Times New Roman" panose="02020603050405020304" pitchFamily="18" charset="0"/>
                <a:cs typeface="Times New Roman" panose="02020603050405020304" pitchFamily="18" charset="0"/>
              </a:rPr>
              <a:t>Отечественной войны II степени</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медали  «За отвагу» «За боевые заслуги</a:t>
            </a:r>
            <a:r>
              <a:rPr lang="ru-RU" sz="1800" dirty="0" smtClean="0">
                <a:latin typeface="Times New Roman" panose="02020603050405020304" pitchFamily="18" charset="0"/>
                <a:cs typeface="Times New Roman" panose="02020603050405020304" pitchFamily="18" charset="0"/>
              </a:rPr>
              <a:t>»</a:t>
            </a:r>
            <a:br>
              <a:rPr lang="ru-RU" sz="1800" dirty="0" smtClean="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Умер:14.03.2022 г.</a:t>
            </a:r>
            <a:br>
              <a:rPr lang="ru-RU" sz="1800" dirty="0" smtClean="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a:r>
            <a:br>
              <a:rPr lang="ru-RU" sz="1800" dirty="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Судьба: Участвовал </a:t>
            </a:r>
            <a:r>
              <a:rPr lang="ru-RU" sz="1800" dirty="0">
                <a:latin typeface="Times New Roman" panose="02020603050405020304" pitchFamily="18" charset="0"/>
                <a:cs typeface="Times New Roman" panose="02020603050405020304" pitchFamily="18" charset="0"/>
              </a:rPr>
              <a:t>в боевых действиях с 1943 по май 1945 на фронтах Великой Отечественной войны</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Источник: Портал «Память народа»</a:t>
            </a:r>
            <a:br>
              <a:rPr lang="ru-RU" sz="1800" dirty="0">
                <a:latin typeface="Times New Roman" panose="02020603050405020304" pitchFamily="18" charset="0"/>
                <a:cs typeface="Times New Roman" panose="02020603050405020304" pitchFamily="18" charset="0"/>
              </a:rPr>
            </a:br>
            <a:endParaRPr lang="ru-RU" sz="18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0578" y="395110"/>
            <a:ext cx="3939821" cy="6208890"/>
          </a:xfrm>
          <a:prstGeom prst="rect">
            <a:avLst/>
          </a:prstGeom>
        </p:spPr>
      </p:pic>
    </p:spTree>
    <p:extLst>
      <p:ext uri="{BB962C8B-B14F-4D97-AF65-F5344CB8AC3E}">
        <p14:creationId xmlns:p14="http://schemas.microsoft.com/office/powerpoint/2010/main" val="2168432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Прямоугольник 7"/>
          <p:cNvSpPr/>
          <p:nvPr/>
        </p:nvSpPr>
        <p:spPr>
          <a:xfrm>
            <a:off x="534390" y="612845"/>
            <a:ext cx="6234545" cy="5262979"/>
          </a:xfrm>
          <a:prstGeom prst="rect">
            <a:avLst/>
          </a:prstGeom>
        </p:spPr>
        <p:txBody>
          <a:bodyPr wrap="square">
            <a:spAutoFit/>
          </a:bodyPr>
          <a:lstStyle/>
          <a:p>
            <a:r>
              <a:rPr lang="ru-RU" sz="1300" dirty="0" smtClean="0">
                <a:latin typeface="Times New Roman" panose="02020603050405020304" pitchFamily="18" charset="0"/>
                <a:cs typeface="Times New Roman" panose="02020603050405020304" pitchFamily="18" charset="0"/>
              </a:rPr>
              <a:t>С середины XIX столетия с приездом русских поселенцев в Булаве стали развиваться огородничество и скотоводство. </a:t>
            </a:r>
            <a:r>
              <a:rPr lang="ru-RU" sz="1300" dirty="0" err="1" smtClean="0">
                <a:latin typeface="Times New Roman" panose="02020603050405020304" pitchFamily="18" charset="0"/>
                <a:cs typeface="Times New Roman" panose="02020603050405020304" pitchFamily="18" charset="0"/>
              </a:rPr>
              <a:t>Ульчи</a:t>
            </a:r>
            <a:r>
              <a:rPr lang="ru-RU" sz="1300" dirty="0" smtClean="0">
                <a:latin typeface="Times New Roman" panose="02020603050405020304" pitchFamily="18" charset="0"/>
                <a:cs typeface="Times New Roman" panose="02020603050405020304" pitchFamily="18" charset="0"/>
              </a:rPr>
              <a:t> обзавелись коровами, лошадьми, свиньями, козами, овцами, некоторые стали браться за разведение кур. </a:t>
            </a:r>
          </a:p>
          <a:p>
            <a:r>
              <a:rPr lang="ru-RU" sz="1300" dirty="0" smtClean="0">
                <a:latin typeface="Times New Roman" panose="02020603050405020304" pitchFamily="18" charset="0"/>
                <a:cs typeface="Times New Roman" panose="02020603050405020304" pitchFamily="18" charset="0"/>
              </a:rPr>
              <a:t>В 1860-х годах на Амуре открывается регулярное пароходное сообщение, появляется почта, её извозом начинают заниматься и жители села Булава. Новыми видами трудовой деятельности становятся заготовка дров и перевозка различных грузов, осуществляемая летом по воде на лодках, зимой — по льду на специально приобретенных для этих целей лошадях. </a:t>
            </a:r>
          </a:p>
          <a:p>
            <a:r>
              <a:rPr lang="ru-RU" sz="1300" dirty="0" smtClean="0">
                <a:latin typeface="Times New Roman" panose="02020603050405020304" pitchFamily="18" charset="0"/>
                <a:cs typeface="Times New Roman" panose="02020603050405020304" pitchFamily="18" charset="0"/>
              </a:rPr>
              <a:t>В 1872 году случилось сильное наводнение, у краевого центра уровень воды составил 722 см, но это событие мало отразилось на жизни села, ситуацию спасло наличие обширных площадей пойменных лугов. </a:t>
            </a:r>
          </a:p>
          <a:p>
            <a:r>
              <a:rPr lang="ru-RU" sz="1300" dirty="0" smtClean="0">
                <a:latin typeface="Times New Roman" panose="02020603050405020304" pitchFamily="18" charset="0"/>
                <a:cs typeface="Times New Roman" panose="02020603050405020304" pitchFamily="18" charset="0"/>
              </a:rPr>
              <a:t>В 1924 году в национальном селе Булава была открыта первая начальная (четырёхлетняя) школа для </a:t>
            </a:r>
            <a:r>
              <a:rPr lang="ru-RU" sz="1300" dirty="0" err="1" smtClean="0">
                <a:latin typeface="Times New Roman" panose="02020603050405020304" pitchFamily="18" charset="0"/>
                <a:cs typeface="Times New Roman" panose="02020603050405020304" pitchFamily="18" charset="0"/>
              </a:rPr>
              <a:t>ульчских</a:t>
            </a:r>
            <a:r>
              <a:rPr lang="ru-RU" sz="1300" dirty="0" smtClean="0">
                <a:latin typeface="Times New Roman" panose="02020603050405020304" pitchFamily="18" charset="0"/>
                <a:cs typeface="Times New Roman" panose="02020603050405020304" pitchFamily="18" charset="0"/>
              </a:rPr>
              <a:t> детей, затем преобразованная в 1951 году семилетнюю, а чуть позже — в восьмилетнюю (в 1975 году она стала средней). </a:t>
            </a:r>
            <a:r>
              <a:rPr lang="ru-RU" sz="1400" dirty="0" smtClean="0">
                <a:latin typeface="Times New Roman" panose="02020603050405020304" pitchFamily="18" charset="0"/>
                <a:cs typeface="Times New Roman" panose="02020603050405020304" pitchFamily="18" charset="0"/>
              </a:rPr>
              <a:t>Значительным событием для жителей Булавы было создание в селе кооперативного товарищества «Наша сила» («</a:t>
            </a:r>
            <a:r>
              <a:rPr lang="ru-RU" sz="1400" dirty="0" err="1" smtClean="0">
                <a:latin typeface="Times New Roman" panose="02020603050405020304" pitchFamily="18" charset="0"/>
                <a:cs typeface="Times New Roman" panose="02020603050405020304" pitchFamily="18" charset="0"/>
              </a:rPr>
              <a:t>Мунг</a:t>
            </a:r>
            <a:r>
              <a:rPr lang="ru-RU" sz="1400" dirty="0" smtClean="0">
                <a:latin typeface="Times New Roman" panose="02020603050405020304" pitchFamily="18" charset="0"/>
                <a:cs typeface="Times New Roman" panose="02020603050405020304" pitchFamily="18" charset="0"/>
              </a:rPr>
              <a:t> кусу») в 1928 году. Работники кооперации много сделали для ликвидации неграмотности среди рыбаков. Была открыта изба-читальня, создан фельдшерско-акушерский пункт. </a:t>
            </a:r>
          </a:p>
          <a:p>
            <a:r>
              <a:rPr lang="ru-RU" sz="1400" dirty="0" smtClean="0">
                <a:latin typeface="Times New Roman" panose="02020603050405020304" pitchFamily="18" charset="0"/>
                <a:cs typeface="Times New Roman" panose="02020603050405020304" pitchFamily="18" charset="0"/>
              </a:rPr>
              <a:t>В 1931 году возник рыболовецкий колхоз «В единении — сила» («</a:t>
            </a:r>
            <a:r>
              <a:rPr lang="ru-RU" sz="1400" dirty="0" err="1" smtClean="0">
                <a:latin typeface="Times New Roman" panose="02020603050405020304" pitchFamily="18" charset="0"/>
                <a:cs typeface="Times New Roman" panose="02020603050405020304" pitchFamily="18" charset="0"/>
              </a:rPr>
              <a:t>Камур</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опуни</a:t>
            </a:r>
            <a:r>
              <a:rPr lang="ru-RU" sz="1400" dirty="0" smtClean="0">
                <a:latin typeface="Times New Roman" panose="02020603050405020304" pitchFamily="18" charset="0"/>
                <a:cs typeface="Times New Roman" panose="02020603050405020304" pitchFamily="18" charset="0"/>
              </a:rPr>
              <a:t> — кусу»). Большое внимание уделялось и развитию земледелия. </a:t>
            </a:r>
          </a:p>
          <a:p>
            <a:r>
              <a:rPr lang="ru-RU" sz="1400" dirty="0" smtClean="0">
                <a:latin typeface="Times New Roman" panose="02020603050405020304" pitchFamily="18" charset="0"/>
                <a:cs typeface="Times New Roman" panose="02020603050405020304" pitchFamily="18" charset="0"/>
              </a:rPr>
              <a:t>В 1935 году жители селений </a:t>
            </a:r>
            <a:r>
              <a:rPr lang="ru-RU" sz="1400" dirty="0" err="1" smtClean="0">
                <a:latin typeface="Times New Roman" panose="02020603050405020304" pitchFamily="18" charset="0"/>
                <a:cs typeface="Times New Roman" panose="02020603050405020304" pitchFamily="18" charset="0"/>
              </a:rPr>
              <a:t>Удан</a:t>
            </a:r>
            <a:r>
              <a:rPr lang="ru-RU" sz="1400" dirty="0" smtClean="0">
                <a:latin typeface="Times New Roman" panose="02020603050405020304" pitchFamily="18" charset="0"/>
                <a:cs typeface="Times New Roman" panose="02020603050405020304" pitchFamily="18" charset="0"/>
              </a:rPr>
              <a:t> и </a:t>
            </a:r>
            <a:r>
              <a:rPr lang="ru-RU" sz="1400" dirty="0" err="1" smtClean="0">
                <a:latin typeface="Times New Roman" panose="02020603050405020304" pitchFamily="18" charset="0"/>
                <a:cs typeface="Times New Roman" panose="02020603050405020304" pitchFamily="18" charset="0"/>
              </a:rPr>
              <a:t>Сучун</a:t>
            </a:r>
            <a:r>
              <a:rPr lang="ru-RU" sz="1400" dirty="0" smtClean="0">
                <a:latin typeface="Times New Roman" panose="02020603050405020304" pitchFamily="18" charset="0"/>
                <a:cs typeface="Times New Roman" panose="02020603050405020304" pitchFamily="18" charset="0"/>
              </a:rPr>
              <a:t>, расположенных выше по Амуру и затопляемых повторяющимися наводнениями, переехали в Булаву. В июле того же года был организован колхоз имени Ленина. Создание колхоза, перестройка хозяйства, культуры и быта изменили внешний облик села, планировку усадеб, жилищ. </a:t>
            </a:r>
            <a:endParaRPr lang="ru-RU" sz="1300" dirty="0">
              <a:latin typeface="Times New Roman" panose="02020603050405020304" pitchFamily="18" charset="0"/>
              <a:cs typeface="Times New Roman" panose="02020603050405020304" pitchFamily="18" charset="0"/>
            </a:endParaRPr>
          </a:p>
        </p:txBody>
      </p:sp>
      <p:pic>
        <p:nvPicPr>
          <p:cNvPr id="9" name="Рисунок 8"/>
          <p:cNvPicPr>
            <a:picLocks noChangeAspect="1"/>
          </p:cNvPicPr>
          <p:nvPr/>
        </p:nvPicPr>
        <p:blipFill>
          <a:blip r:embed="rId2"/>
          <a:stretch>
            <a:fillRect/>
          </a:stretch>
        </p:blipFill>
        <p:spPr>
          <a:xfrm>
            <a:off x="7125194" y="500063"/>
            <a:ext cx="4821383" cy="2765652"/>
          </a:xfrm>
          <a:prstGeom prst="rect">
            <a:avLst/>
          </a:prstGeom>
        </p:spPr>
      </p:pic>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5193" y="3420094"/>
            <a:ext cx="4821384" cy="2937843"/>
          </a:xfrm>
          <a:prstGeom prst="rect">
            <a:avLst/>
          </a:prstGeom>
        </p:spPr>
      </p:pic>
    </p:spTree>
    <p:extLst>
      <p:ext uri="{BB962C8B-B14F-4D97-AF65-F5344CB8AC3E}">
        <p14:creationId xmlns:p14="http://schemas.microsoft.com/office/powerpoint/2010/main" val="11085466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46578" y="365125"/>
            <a:ext cx="5689600" cy="6046964"/>
          </a:xfrm>
        </p:spPr>
        <p:txBody>
          <a:bodyPr>
            <a:normAutofit/>
          </a:bodyPr>
          <a:lstStyle/>
          <a:p>
            <a:r>
              <a:rPr lang="ru-RU" sz="1600" dirty="0" smtClean="0">
                <a:latin typeface="Times New Roman" panose="02020603050405020304" pitchFamily="18" charset="0"/>
                <a:cs typeface="Times New Roman" panose="02020603050405020304" pitchFamily="18" charset="0"/>
              </a:rPr>
              <a:t>Дата и место рождения: 22.09.1904 г.</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err="1">
                <a:latin typeface="Times New Roman" panose="02020603050405020304" pitchFamily="18" charset="0"/>
                <a:cs typeface="Times New Roman" panose="02020603050405020304" pitchFamily="18" charset="0"/>
              </a:rPr>
              <a:t>с</a:t>
            </a:r>
            <a:r>
              <a:rPr lang="ru-RU" sz="1600" dirty="0" err="1" smtClean="0">
                <a:latin typeface="Times New Roman" panose="02020603050405020304" pitchFamily="18" charset="0"/>
                <a:cs typeface="Times New Roman" panose="02020603050405020304" pitchFamily="18" charset="0"/>
              </a:rPr>
              <a:t>.Болкуны</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Владимировский</a:t>
            </a: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р-он, </a:t>
            </a:r>
            <a:r>
              <a:rPr lang="ru-RU" sz="1600" dirty="0">
                <a:latin typeface="Times New Roman" panose="02020603050405020304" pitchFamily="18" charset="0"/>
                <a:cs typeface="Times New Roman" panose="02020603050405020304" pitchFamily="18" charset="0"/>
              </a:rPr>
              <a:t>Астраханский </a:t>
            </a:r>
            <a:r>
              <a:rPr lang="ru-RU" sz="1600" dirty="0" err="1">
                <a:latin typeface="Times New Roman" panose="02020603050405020304" pitchFamily="18" charset="0"/>
                <a:cs typeface="Times New Roman" panose="02020603050405020304" pitchFamily="18" charset="0"/>
              </a:rPr>
              <a:t>окр</a:t>
            </a:r>
            <a:r>
              <a:rPr lang="ru-RU" sz="1600" dirty="0">
                <a:latin typeface="Times New Roman" panose="02020603050405020304" pitchFamily="18" charset="0"/>
                <a:cs typeface="Times New Roman" panose="02020603050405020304" pitchFamily="18" charset="0"/>
              </a:rPr>
              <a:t>. Сталинградская обл.</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Дата и место призыва: </a:t>
            </a:r>
            <a:r>
              <a:rPr lang="ru-RU" sz="1600" dirty="0" err="1" smtClean="0">
                <a:latin typeface="Times New Roman" panose="02020603050405020304" pitchFamily="18" charset="0"/>
                <a:cs typeface="Times New Roman" panose="02020603050405020304" pitchFamily="18" charset="0"/>
              </a:rPr>
              <a:t>Ульчский</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РВК, Нижне-Амурская обл</a:t>
            </a:r>
            <a:r>
              <a:rPr lang="ru-RU" sz="1600" dirty="0" smtClean="0">
                <a:latin typeface="Times New Roman" panose="02020603050405020304" pitchFamily="18" charset="0"/>
                <a:cs typeface="Times New Roman" panose="02020603050405020304" pitchFamily="18" charset="0"/>
              </a:rPr>
              <a:t>.</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Место службы и звание: </a:t>
            </a:r>
            <a:r>
              <a:rPr lang="ru-RU" sz="1600" dirty="0" err="1" smtClean="0">
                <a:latin typeface="Times New Roman" panose="02020603050405020304" pitchFamily="18" charset="0"/>
                <a:cs typeface="Times New Roman" panose="02020603050405020304" pitchFamily="18" charset="0"/>
              </a:rPr>
              <a:t>Парб</a:t>
            </a:r>
            <a:r>
              <a:rPr lang="ru-RU" sz="1600" dirty="0">
                <a:latin typeface="Times New Roman" panose="02020603050405020304" pitchFamily="18" charset="0"/>
                <a:cs typeface="Times New Roman" panose="02020603050405020304" pitchFamily="18" charset="0"/>
              </a:rPr>
              <a:t>. 177 11 </a:t>
            </a:r>
            <a:r>
              <a:rPr lang="ru-RU" sz="1600" dirty="0" err="1">
                <a:latin typeface="Times New Roman" panose="02020603050405020304" pitchFamily="18" charset="0"/>
                <a:cs typeface="Times New Roman" panose="02020603050405020304" pitchFamily="18" charset="0"/>
              </a:rPr>
              <a:t>гв</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тк</a:t>
            </a:r>
            <a:r>
              <a:rPr lang="ru-RU" sz="1600" dirty="0">
                <a:latin typeface="Times New Roman" panose="02020603050405020304" pitchFamily="18" charset="0"/>
                <a:cs typeface="Times New Roman" panose="02020603050405020304" pitchFamily="18" charset="0"/>
              </a:rPr>
              <a:t>,</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101 отдельный саперный </a:t>
            </a:r>
            <a:r>
              <a:rPr lang="ru-RU" sz="1600" dirty="0" smtClean="0">
                <a:latin typeface="Times New Roman" panose="02020603050405020304" pitchFamily="18" charset="0"/>
                <a:cs typeface="Times New Roman" panose="02020603050405020304" pitchFamily="18" charset="0"/>
              </a:rPr>
              <a:t>батальон,</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младший сержант</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Награжден: Орден </a:t>
            </a:r>
            <a:r>
              <a:rPr lang="ru-RU" sz="1600" dirty="0">
                <a:latin typeface="Times New Roman" panose="02020603050405020304" pitchFamily="18" charset="0"/>
                <a:cs typeface="Times New Roman" panose="02020603050405020304" pitchFamily="18" charset="0"/>
              </a:rPr>
              <a:t>Отечественной войны I степени, Медали: «За боевые заслуги"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«За победу над Германией в ВОВ 1941-1945 </a:t>
            </a:r>
            <a:r>
              <a:rPr lang="ru-RU" sz="1600" dirty="0" err="1">
                <a:latin typeface="Times New Roman" panose="02020603050405020304" pitchFamily="18" charset="0"/>
                <a:cs typeface="Times New Roman" panose="02020603050405020304" pitchFamily="18" charset="0"/>
              </a:rPr>
              <a:t>гг</a:t>
            </a:r>
            <a:r>
              <a:rPr lang="ru-RU" sz="1600" dirty="0">
                <a:latin typeface="Times New Roman" panose="02020603050405020304" pitchFamily="18" charset="0"/>
                <a:cs typeface="Times New Roman" panose="02020603050405020304" pitchFamily="18" charset="0"/>
              </a:rPr>
              <a:t>»</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Судьба: На </a:t>
            </a:r>
            <a:r>
              <a:rPr lang="ru-RU" sz="1600" dirty="0">
                <a:latin typeface="Times New Roman" panose="02020603050405020304" pitchFamily="18" charset="0"/>
                <a:cs typeface="Times New Roman" panose="02020603050405020304" pitchFamily="18" charset="0"/>
              </a:rPr>
              <a:t>фронте с 1943 по 1945 </a:t>
            </a:r>
            <a:r>
              <a:rPr lang="ru-RU" sz="1600" dirty="0" smtClean="0">
                <a:latin typeface="Times New Roman" panose="02020603050405020304" pitchFamily="18" charset="0"/>
                <a:cs typeface="Times New Roman" panose="02020603050405020304" pitchFamily="18" charset="0"/>
              </a:rPr>
              <a:t>гг. был ранен</a:t>
            </a:r>
            <a:r>
              <a:rPr lang="ru-RU" sz="1600" dirty="0">
                <a:latin typeface="Times New Roman" panose="02020603050405020304" pitchFamily="18" charset="0"/>
                <a:cs typeface="Times New Roman" panose="02020603050405020304" pitchFamily="18" charset="0"/>
              </a:rPr>
              <a:t>. Умер </a:t>
            </a:r>
            <a:r>
              <a:rPr lang="ru-RU" sz="1600" dirty="0" smtClean="0">
                <a:latin typeface="Times New Roman" panose="02020603050405020304" pitchFamily="18" charset="0"/>
                <a:cs typeface="Times New Roman" panose="02020603050405020304" pitchFamily="18" charset="0"/>
              </a:rPr>
              <a:t>05.04.1993 г</a:t>
            </a:r>
            <a:r>
              <a:rPr lang="ru-RU" sz="1600" dirty="0">
                <a:latin typeface="Times New Roman" panose="02020603050405020304" pitchFamily="18" charset="0"/>
                <a:cs typeface="Times New Roman" panose="02020603050405020304" pitchFamily="18" charset="0"/>
              </a:rPr>
              <a:t>.</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Источник: Портал «Память народа»</a:t>
            </a:r>
            <a:br>
              <a:rPr lang="ru-RU" sz="1600" dirty="0">
                <a:latin typeface="Times New Roman" panose="02020603050405020304" pitchFamily="18" charset="0"/>
                <a:cs typeface="Times New Roman" panose="02020603050405020304" pitchFamily="18" charset="0"/>
              </a:rPr>
            </a:br>
            <a:endParaRPr lang="ru-RU" sz="16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8622" y="259644"/>
            <a:ext cx="3736622" cy="6355645"/>
          </a:xfrm>
          <a:prstGeom prst="rect">
            <a:avLst/>
          </a:prstGeom>
        </p:spPr>
      </p:pic>
    </p:spTree>
    <p:extLst>
      <p:ext uri="{BB962C8B-B14F-4D97-AF65-F5344CB8AC3E}">
        <p14:creationId xmlns:p14="http://schemas.microsoft.com/office/powerpoint/2010/main" val="2949255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4817533" cy="5189008"/>
          </a:xfrm>
        </p:spPr>
        <p:txBody>
          <a:bodyPr>
            <a:normAutofit/>
          </a:bodyPr>
          <a:lstStyle/>
          <a:p>
            <a:r>
              <a:rPr lang="ru-RU" sz="1600" dirty="0" smtClean="0">
                <a:latin typeface="Times New Roman" panose="02020603050405020304" pitchFamily="18" charset="0"/>
                <a:cs typeface="Times New Roman" panose="02020603050405020304" pitchFamily="18" charset="0"/>
              </a:rPr>
              <a:t>Дата и место рождения: 1917 г., с.Булава </a:t>
            </a:r>
            <a:r>
              <a:rPr lang="ru-RU" sz="1600" dirty="0" err="1">
                <a:latin typeface="Times New Roman" panose="02020603050405020304" pitchFamily="18" charset="0"/>
                <a:cs typeface="Times New Roman" panose="02020603050405020304" pitchFamily="18" charset="0"/>
              </a:rPr>
              <a:t>Ульчского</a:t>
            </a: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р-на, Нижне-Амурской </a:t>
            </a:r>
            <a:r>
              <a:rPr lang="ru-RU" sz="1600" dirty="0">
                <a:latin typeface="Times New Roman" panose="02020603050405020304" pitchFamily="18" charset="0"/>
                <a:cs typeface="Times New Roman" panose="02020603050405020304" pitchFamily="18" charset="0"/>
              </a:rPr>
              <a:t>области</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Дата и место призыва: 1941г.</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Место службы и звание: сержант</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Награды: </a:t>
            </a:r>
            <a:r>
              <a:rPr lang="ru-RU" sz="1600" dirty="0">
                <a:latin typeface="Times New Roman" panose="02020603050405020304" pitchFamily="18" charset="0"/>
                <a:cs typeface="Times New Roman" panose="02020603050405020304" pitchFamily="18" charset="0"/>
              </a:rPr>
              <a:t>Медаль «За отвагу» </a:t>
            </a:r>
            <a:r>
              <a:rPr lang="ru-RU" sz="1600" dirty="0" smtClean="0">
                <a:latin typeface="Times New Roman" panose="02020603050405020304" pitchFamily="18" charset="0"/>
                <a:cs typeface="Times New Roman" panose="02020603050405020304" pitchFamily="18" charset="0"/>
              </a:rPr>
              <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Судьба: на </a:t>
            </a:r>
            <a:r>
              <a:rPr lang="ru-RU" sz="1600" dirty="0">
                <a:latin typeface="Times New Roman" panose="02020603050405020304" pitchFamily="18" charset="0"/>
                <a:cs typeface="Times New Roman" panose="02020603050405020304" pitchFamily="18" charset="0"/>
              </a:rPr>
              <a:t>фронте с 1941 по 1945. Был ранен</a:t>
            </a:r>
            <a:r>
              <a:rPr lang="ru-RU" sz="1600" dirty="0" smtClean="0">
                <a:latin typeface="Times New Roman" panose="02020603050405020304" pitchFamily="18" charset="0"/>
                <a:cs typeface="Times New Roman" panose="02020603050405020304" pitchFamily="18" charset="0"/>
              </a:rPr>
              <a:t>. После </a:t>
            </a:r>
            <a:r>
              <a:rPr lang="ru-RU" sz="1600" dirty="0">
                <a:latin typeface="Times New Roman" panose="02020603050405020304" pitchFamily="18" charset="0"/>
                <a:cs typeface="Times New Roman" panose="02020603050405020304" pitchFamily="18" charset="0"/>
              </a:rPr>
              <a:t>войны </a:t>
            </a:r>
            <a:r>
              <a:rPr lang="ru-RU" sz="1600" dirty="0" smtClean="0">
                <a:latin typeface="Times New Roman" panose="02020603050405020304" pitchFamily="18" charset="0"/>
                <a:cs typeface="Times New Roman" panose="02020603050405020304" pitchFamily="18" charset="0"/>
              </a:rPr>
              <a:t>проживал </a:t>
            </a:r>
            <a:r>
              <a:rPr lang="ru-RU" sz="1600" dirty="0">
                <a:latin typeface="Times New Roman" panose="02020603050405020304" pitchFamily="18" charset="0"/>
                <a:cs typeface="Times New Roman" panose="02020603050405020304" pitchFamily="18" charset="0"/>
              </a:rPr>
              <a:t>в с.Булава </a:t>
            </a:r>
            <a:r>
              <a:rPr lang="ru-RU" sz="1600" dirty="0" err="1">
                <a:latin typeface="Times New Roman" panose="02020603050405020304" pitchFamily="18" charset="0"/>
                <a:cs typeface="Times New Roman" panose="02020603050405020304" pitchFamily="18" charset="0"/>
              </a:rPr>
              <a:t>Ульчского</a:t>
            </a:r>
            <a:r>
              <a:rPr lang="ru-RU" sz="1600" dirty="0">
                <a:latin typeface="Times New Roman" panose="02020603050405020304" pitchFamily="18" charset="0"/>
                <a:cs typeface="Times New Roman" panose="02020603050405020304" pitchFamily="18" charset="0"/>
              </a:rPr>
              <a:t> района Хабаровского </a:t>
            </a:r>
            <a:r>
              <a:rPr lang="ru-RU" sz="1600" dirty="0" smtClean="0">
                <a:latin typeface="Times New Roman" panose="02020603050405020304" pitchFamily="18" charset="0"/>
                <a:cs typeface="Times New Roman" panose="02020603050405020304" pitchFamily="18" charset="0"/>
              </a:rPr>
              <a:t>края. </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Источник: Портал «Память народа»</a:t>
            </a:r>
            <a:br>
              <a:rPr lang="ru-RU" sz="1600" dirty="0">
                <a:latin typeface="Times New Roman" panose="02020603050405020304" pitchFamily="18" charset="0"/>
                <a:cs typeface="Times New Roman" panose="02020603050405020304" pitchFamily="18" charset="0"/>
              </a:rPr>
            </a:br>
            <a:endParaRPr lang="ru-RU" sz="16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8410222" y="365125"/>
            <a:ext cx="3781778" cy="6216297"/>
          </a:xfrm>
          <a:prstGeom prst="rect">
            <a:avLst/>
          </a:prstGeom>
        </p:spPr>
      </p:pic>
    </p:spTree>
    <p:extLst>
      <p:ext uri="{BB962C8B-B14F-4D97-AF65-F5344CB8AC3E}">
        <p14:creationId xmlns:p14="http://schemas.microsoft.com/office/powerpoint/2010/main" val="7218919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83733" y="365125"/>
            <a:ext cx="5840941" cy="6159853"/>
          </a:xfrm>
        </p:spPr>
        <p:txBody>
          <a:bodyPr>
            <a:normAutofit/>
          </a:bodyPr>
          <a:lstStyle/>
          <a:p>
            <a:r>
              <a:rPr lang="ru-RU" sz="1600" dirty="0" smtClean="0">
                <a:latin typeface="Times New Roman" panose="02020603050405020304" pitchFamily="18" charset="0"/>
                <a:cs typeface="Times New Roman" panose="02020603050405020304" pitchFamily="18" charset="0"/>
              </a:rPr>
              <a:t>Дата  и место рождения: 01.05.1924г. </a:t>
            </a:r>
            <a:r>
              <a:rPr lang="ru-RU" sz="1600" dirty="0" err="1" smtClean="0">
                <a:latin typeface="Times New Roman" panose="02020603050405020304" pitchFamily="18" charset="0"/>
                <a:cs typeface="Times New Roman" panose="02020603050405020304" pitchFamily="18" charset="0"/>
              </a:rPr>
              <a:t>с.Джоина</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Нанайского р-на Хабаровского края</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Дата и место призыва: 04.09.1942 г. Нанайский </a:t>
            </a:r>
            <a:r>
              <a:rPr lang="ru-RU" sz="1600" dirty="0">
                <a:latin typeface="Times New Roman" panose="02020603050405020304" pitchFamily="18" charset="0"/>
                <a:cs typeface="Times New Roman" panose="02020603050405020304" pitchFamily="18" charset="0"/>
              </a:rPr>
              <a:t>РВК Хабаровского </a:t>
            </a:r>
            <a:r>
              <a:rPr lang="ru-RU" sz="1600" dirty="0" smtClean="0">
                <a:latin typeface="Times New Roman" panose="02020603050405020304" pitchFamily="18" charset="0"/>
                <a:cs typeface="Times New Roman" panose="02020603050405020304" pitchFamily="18" charset="0"/>
              </a:rPr>
              <a:t>края</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
            </a:r>
            <a:br>
              <a:rPr lang="ru-RU" sz="1600" dirty="0" smtClean="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Место службы и звание: АСБО</a:t>
            </a:r>
            <a:r>
              <a:rPr lang="ru-RU" sz="1600" dirty="0">
                <a:latin typeface="Times New Roman" panose="02020603050405020304" pitchFamily="18" charset="0"/>
                <a:cs typeface="Times New Roman" panose="02020603050405020304" pitchFamily="18" charset="0"/>
              </a:rPr>
              <a:t>, 226 ОРАД ТОФ</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красноармеец</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Награжден: «За </a:t>
            </a:r>
            <a:r>
              <a:rPr lang="ru-RU" sz="1600" dirty="0">
                <a:latin typeface="Times New Roman" panose="02020603050405020304" pitchFamily="18" charset="0"/>
                <a:cs typeface="Times New Roman" panose="02020603050405020304" pitchFamily="18" charset="0"/>
              </a:rPr>
              <a:t>Победу над Японией»</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Судьба: Умер </a:t>
            </a:r>
            <a:r>
              <a:rPr lang="ru-RU" sz="1600" dirty="0">
                <a:latin typeface="Times New Roman" panose="02020603050405020304" pitchFamily="18" charset="0"/>
                <a:cs typeface="Times New Roman" panose="02020603050405020304" pitchFamily="18" charset="0"/>
              </a:rPr>
              <a:t>15.06.2000 г.</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Источник: Портал «Память народа»</a:t>
            </a:r>
            <a:br>
              <a:rPr lang="ru-RU" sz="1600" dirty="0">
                <a:latin typeface="Times New Roman" panose="02020603050405020304" pitchFamily="18" charset="0"/>
                <a:cs typeface="Times New Roman" panose="02020603050405020304" pitchFamily="18" charset="0"/>
              </a:rPr>
            </a:br>
            <a:endParaRPr lang="ru-RU" sz="16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6924675" y="365125"/>
            <a:ext cx="5267325" cy="6159853"/>
          </a:xfrm>
          <a:prstGeom prst="rect">
            <a:avLst/>
          </a:prstGeom>
        </p:spPr>
      </p:pic>
    </p:spTree>
    <p:extLst>
      <p:ext uri="{BB962C8B-B14F-4D97-AF65-F5344CB8AC3E}">
        <p14:creationId xmlns:p14="http://schemas.microsoft.com/office/powerpoint/2010/main" val="33811844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6917267" cy="6058253"/>
          </a:xfrm>
        </p:spPr>
        <p:txBody>
          <a:bodyPr>
            <a:normAutofit/>
          </a:bodyPr>
          <a:lstStyle/>
          <a:p>
            <a:r>
              <a:rPr lang="ru-RU" sz="1600" dirty="0">
                <a:latin typeface="Times New Roman" panose="02020603050405020304" pitchFamily="18" charset="0"/>
                <a:cs typeface="Times New Roman" panose="02020603050405020304" pitchFamily="18" charset="0"/>
              </a:rPr>
              <a:t>Д</a:t>
            </a:r>
            <a:r>
              <a:rPr lang="ru-RU" sz="1600" dirty="0" smtClean="0">
                <a:latin typeface="Times New Roman" panose="02020603050405020304" pitchFamily="18" charset="0"/>
                <a:cs typeface="Times New Roman" panose="02020603050405020304" pitchFamily="18" charset="0"/>
              </a:rPr>
              <a:t>ата и место рождения: 1912г. с.Булава</a:t>
            </a:r>
            <a:r>
              <a:rPr lang="ru-RU" sz="1600" dirty="0">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Ульчского</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района Нижне-Амурской области</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Место службы: 93-ий </a:t>
            </a:r>
            <a:r>
              <a:rPr lang="ru-RU" sz="1600" dirty="0">
                <a:latin typeface="Times New Roman" panose="02020603050405020304" pitchFamily="18" charset="0"/>
                <a:cs typeface="Times New Roman" panose="02020603050405020304" pitchFamily="18" charset="0"/>
              </a:rPr>
              <a:t>отдельный арт. Дивизион, 282-ой танковый батальон</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ефрейтор</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Награжден: Гвардейский </a:t>
            </a:r>
            <a:r>
              <a:rPr lang="ru-RU" sz="1600" dirty="0">
                <a:latin typeface="Times New Roman" panose="02020603050405020304" pitchFamily="18" charset="0"/>
                <a:cs typeface="Times New Roman" panose="02020603050405020304" pitchFamily="18" charset="0"/>
              </a:rPr>
              <a:t>значок, «За Победу над Германией» «Орден Славы III-й степени» «Орден Славы II-й степени» «Орден Красной Звезды» </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Судьба: Время </a:t>
            </a:r>
            <a:r>
              <a:rPr lang="ru-RU" sz="1600" dirty="0">
                <a:latin typeface="Times New Roman" panose="02020603050405020304" pitchFamily="18" charset="0"/>
                <a:cs typeface="Times New Roman" panose="02020603050405020304" pitchFamily="18" charset="0"/>
              </a:rPr>
              <a:t>пребывания в действующей Армии с 1942 по 1944 гг. командир башни. В ходе боевых действий получил легкое ранение. </a:t>
            </a:r>
            <a:r>
              <a:rPr lang="ru-RU" sz="1600" dirty="0" smtClean="0">
                <a:latin typeface="Times New Roman" panose="02020603050405020304" pitchFamily="18" charset="0"/>
                <a:cs typeface="Times New Roman" panose="02020603050405020304" pitchFamily="18" charset="0"/>
              </a:rPr>
              <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Умер </a:t>
            </a:r>
            <a:r>
              <a:rPr lang="ru-RU" sz="1600" dirty="0">
                <a:latin typeface="Times New Roman" panose="02020603050405020304" pitchFamily="18" charset="0"/>
                <a:cs typeface="Times New Roman" panose="02020603050405020304" pitchFamily="18" charset="0"/>
              </a:rPr>
              <a:t>19.02.1986 г.</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Источник: Портал «Память народа»</a:t>
            </a:r>
            <a:br>
              <a:rPr lang="ru-RU" sz="1600" dirty="0">
                <a:latin typeface="Times New Roman" panose="02020603050405020304" pitchFamily="18" charset="0"/>
                <a:cs typeface="Times New Roman" panose="02020603050405020304" pitchFamily="18" charset="0"/>
              </a:rPr>
            </a:br>
            <a:endParaRPr lang="ru-RU" sz="16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9866" y="214489"/>
            <a:ext cx="3522133" cy="6299200"/>
          </a:xfrm>
          <a:prstGeom prst="rect">
            <a:avLst/>
          </a:prstGeom>
        </p:spPr>
      </p:pic>
    </p:spTree>
    <p:extLst>
      <p:ext uri="{BB962C8B-B14F-4D97-AF65-F5344CB8AC3E}">
        <p14:creationId xmlns:p14="http://schemas.microsoft.com/office/powerpoint/2010/main" val="2645985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199" y="365125"/>
            <a:ext cx="6206067" cy="5584119"/>
          </a:xfrm>
        </p:spPr>
        <p:txBody>
          <a:bodyPr>
            <a:normAutofit/>
          </a:bodyPr>
          <a:lstStyle/>
          <a:p>
            <a:pPr lvl="1" algn="l" rtl="0">
              <a:lnSpc>
                <a:spcPct val="90000"/>
              </a:lnSpc>
              <a:spcBef>
                <a:spcPct val="0"/>
              </a:spcBef>
            </a:pPr>
            <a:r>
              <a:rPr lang="ru-RU" sz="1600" dirty="0" smtClean="0">
                <a:latin typeface="Times New Roman" panose="02020603050405020304" pitchFamily="18" charset="0"/>
                <a:cs typeface="Times New Roman" panose="02020603050405020304" pitchFamily="18" charset="0"/>
              </a:rPr>
              <a:t>Дата и место рождения: 1913г.</a:t>
            </a: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с.Булава </a:t>
            </a:r>
            <a:r>
              <a:rPr lang="ru-RU" sz="1600" dirty="0" err="1">
                <a:latin typeface="Times New Roman" panose="02020603050405020304" pitchFamily="18" charset="0"/>
                <a:cs typeface="Times New Roman" panose="02020603050405020304" pitchFamily="18" charset="0"/>
              </a:rPr>
              <a:t>Ульчского</a:t>
            </a:r>
            <a:r>
              <a:rPr lang="ru-RU" sz="1600" dirty="0">
                <a:latin typeface="Times New Roman" panose="02020603050405020304" pitchFamily="18" charset="0"/>
                <a:cs typeface="Times New Roman" panose="02020603050405020304" pitchFamily="18" charset="0"/>
              </a:rPr>
              <a:t> района Нижне-Амурской области</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Место службы и звание: в/ч </a:t>
            </a:r>
            <a:r>
              <a:rPr lang="ru-RU" sz="1600" dirty="0">
                <a:latin typeface="Times New Roman" panose="02020603050405020304" pitchFamily="18" charset="0"/>
                <a:cs typeface="Times New Roman" panose="02020603050405020304" pitchFamily="18" charset="0"/>
              </a:rPr>
              <a:t>п/п </a:t>
            </a:r>
            <a:r>
              <a:rPr lang="ru-RU" sz="1600" dirty="0" smtClean="0">
                <a:latin typeface="Times New Roman" panose="02020603050405020304" pitchFamily="18" charset="0"/>
                <a:cs typeface="Times New Roman" panose="02020603050405020304" pitchFamily="18" charset="0"/>
              </a:rPr>
              <a:t>74043, младший сержант</a:t>
            </a:r>
            <a:r>
              <a:rPr lang="ru-RU" sz="1600" dirty="0">
                <a:latin typeface="Times New Roman" panose="02020603050405020304" pitchFamily="18" charset="0"/>
                <a:cs typeface="Times New Roman" panose="02020603050405020304" pitchFamily="18" charset="0"/>
              </a:rPr>
              <a:t>.</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Судьба: Погиб </a:t>
            </a:r>
            <a:r>
              <a:rPr lang="ru-RU" sz="1600" dirty="0">
                <a:latin typeface="Times New Roman" panose="02020603050405020304" pitchFamily="18" charset="0"/>
                <a:cs typeface="Times New Roman" panose="02020603050405020304" pitchFamily="18" charset="0"/>
              </a:rPr>
              <a:t>в бою 17.11.1943. Похоронен в </a:t>
            </a:r>
            <a:r>
              <a:rPr lang="ru-RU" sz="1600" dirty="0" err="1">
                <a:latin typeface="Times New Roman" panose="02020603050405020304" pitchFamily="18" charset="0"/>
                <a:cs typeface="Times New Roman" panose="02020603050405020304" pitchFamily="18" charset="0"/>
              </a:rPr>
              <a:t>с.Пушкаревка</a:t>
            </a:r>
            <a:r>
              <a:rPr lang="ru-RU" sz="1600" dirty="0">
                <a:latin typeface="Times New Roman" panose="02020603050405020304" pitchFamily="18" charset="0"/>
                <a:cs typeface="Times New Roman" panose="02020603050405020304" pitchFamily="18" charset="0"/>
              </a:rPr>
              <a:t> Верхнеднепровского района Днепропетровской области (Украина</a:t>
            </a:r>
            <a:r>
              <a:rPr lang="ru-RU" sz="1600" dirty="0" smtClean="0">
                <a:latin typeface="Times New Roman" panose="02020603050405020304" pitchFamily="18" charset="0"/>
                <a:cs typeface="Times New Roman" panose="02020603050405020304" pitchFamily="18" charset="0"/>
              </a:rPr>
              <a:t>)</a:t>
            </a:r>
            <a:br>
              <a:rPr lang="ru-RU" sz="1600" dirty="0" smtClean="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altLang="ru-RU" sz="1600" dirty="0" smtClean="0">
                <a:latin typeface="Times New Roman" panose="02020603050405020304" pitchFamily="18" charset="0"/>
                <a:cs typeface="Times New Roman" panose="02020603050405020304" pitchFamily="18" charset="0"/>
              </a:rPr>
              <a:t>Источник: портал «Память народа»</a:t>
            </a:r>
            <a:br>
              <a:rPr lang="ru-RU" altLang="ru-RU" sz="1600" dirty="0" smtClean="0">
                <a:latin typeface="Times New Roman" panose="02020603050405020304" pitchFamily="18" charset="0"/>
                <a:cs typeface="Times New Roman" panose="02020603050405020304" pitchFamily="18" charset="0"/>
              </a:rPr>
            </a:br>
            <a:endParaRPr lang="ru-RU" sz="16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2178" y="365125"/>
            <a:ext cx="3804355" cy="6148564"/>
          </a:xfrm>
          <a:prstGeom prst="rect">
            <a:avLst/>
          </a:prstGeom>
        </p:spPr>
      </p:pic>
    </p:spTree>
    <p:extLst>
      <p:ext uri="{BB962C8B-B14F-4D97-AF65-F5344CB8AC3E}">
        <p14:creationId xmlns:p14="http://schemas.microsoft.com/office/powerpoint/2010/main" val="14962078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6635044" cy="6216296"/>
          </a:xfrm>
        </p:spPr>
        <p:txBody>
          <a:bodyPr>
            <a:normAutofit/>
          </a:bodyPr>
          <a:lstStyle/>
          <a:p>
            <a:pPr lvl="1" algn="l" rtl="0">
              <a:lnSpc>
                <a:spcPct val="90000"/>
              </a:lnSpc>
              <a:spcBef>
                <a:spcPct val="0"/>
              </a:spcBef>
            </a:pPr>
            <a:r>
              <a:rPr lang="ru-RU" sz="1600" dirty="0" smtClean="0">
                <a:latin typeface="Times New Roman" panose="02020603050405020304" pitchFamily="18" charset="0"/>
                <a:cs typeface="Times New Roman" panose="02020603050405020304" pitchFamily="18" charset="0"/>
              </a:rPr>
              <a:t>Дата и место рождения: 1924 г.  </a:t>
            </a:r>
            <a:r>
              <a:rPr lang="ru-RU" sz="1600" dirty="0" err="1" smtClean="0">
                <a:latin typeface="Times New Roman" panose="02020603050405020304" pitchFamily="18" charset="0"/>
                <a:cs typeface="Times New Roman" panose="02020603050405020304" pitchFamily="18" charset="0"/>
              </a:rPr>
              <a:t>ст.Уриев</a:t>
            </a:r>
            <a:r>
              <a:rPr lang="ru-RU" sz="1600" dirty="0" smtClean="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Архаринского</a:t>
            </a:r>
            <a:r>
              <a:rPr lang="ru-RU" sz="1600" dirty="0">
                <a:latin typeface="Times New Roman" panose="02020603050405020304" pitchFamily="18" charset="0"/>
                <a:cs typeface="Times New Roman" panose="02020603050405020304" pitchFamily="18" charset="0"/>
              </a:rPr>
              <a:t> р-на</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Амурская область</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Дата и место призыва: 17.10. 1942 г. </a:t>
            </a:r>
            <a:r>
              <a:rPr lang="ru-RU" sz="1600" dirty="0">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Архаринским</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РВК</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Амурская </a:t>
            </a:r>
            <a:r>
              <a:rPr lang="ru-RU" sz="1600" dirty="0" smtClean="0">
                <a:latin typeface="Times New Roman" panose="02020603050405020304" pitchFamily="18" charset="0"/>
                <a:cs typeface="Times New Roman" panose="02020603050405020304" pitchFamily="18" charset="0"/>
              </a:rPr>
              <a:t>область</a:t>
            </a:r>
            <a:br>
              <a:rPr lang="ru-RU" sz="1600" dirty="0" smtClean="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Место службы и звание: 112 ЗСП,300 </a:t>
            </a:r>
            <a:r>
              <a:rPr lang="ru-RU" sz="1600" dirty="0">
                <a:latin typeface="Times New Roman" panose="02020603050405020304" pitchFamily="18" charset="0"/>
                <a:cs typeface="Times New Roman" panose="02020603050405020304" pitchFamily="18" charset="0"/>
              </a:rPr>
              <a:t>дивизия, 1051 стрелковый полк,</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младший сержант, красноармеец</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Награжден: орден </a:t>
            </a:r>
            <a:r>
              <a:rPr lang="ru-RU" sz="1600" dirty="0">
                <a:latin typeface="Times New Roman" panose="02020603050405020304" pitchFamily="18" charset="0"/>
                <a:cs typeface="Times New Roman" panose="02020603050405020304" pitchFamily="18" charset="0"/>
              </a:rPr>
              <a:t>Отечественной войны II степени, медаль:  «За Победу над </a:t>
            </a:r>
            <a:r>
              <a:rPr lang="ru-RU" sz="1600" dirty="0" smtClean="0">
                <a:latin typeface="Times New Roman" panose="02020603050405020304" pitchFamily="18" charset="0"/>
                <a:cs typeface="Times New Roman" panose="02020603050405020304" pitchFamily="18" charset="0"/>
              </a:rPr>
              <a:t>Японией», Благодарность </a:t>
            </a:r>
            <a:r>
              <a:rPr lang="ru-RU" sz="1600" dirty="0">
                <a:latin typeface="Times New Roman" panose="02020603050405020304" pitchFamily="18" charset="0"/>
                <a:cs typeface="Times New Roman" panose="02020603050405020304" pitchFamily="18" charset="0"/>
              </a:rPr>
              <a:t>от И.В. Сталина</a:t>
            </a:r>
            <a:r>
              <a:rPr lang="ru-RU" sz="1600" dirty="0" smtClean="0">
                <a:latin typeface="Times New Roman" panose="02020603050405020304" pitchFamily="18" charset="0"/>
                <a:cs typeface="Times New Roman" panose="02020603050405020304" pitchFamily="18" charset="0"/>
              </a:rPr>
              <a:t>.</a:t>
            </a:r>
            <a:br>
              <a:rPr lang="ru-RU" sz="1600" dirty="0" smtClean="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err="1" smtClean="0">
                <a:latin typeface="Times New Roman" panose="02020603050405020304" pitchFamily="18" charset="0"/>
                <a:cs typeface="Times New Roman" panose="02020603050405020304" pitchFamily="18" charset="0"/>
              </a:rPr>
              <a:t>Субьба</a:t>
            </a:r>
            <a:r>
              <a:rPr lang="ru-RU" sz="1600" dirty="0" smtClean="0">
                <a:latin typeface="Times New Roman" panose="02020603050405020304" pitchFamily="18" charset="0"/>
                <a:cs typeface="Times New Roman" panose="02020603050405020304" pitchFamily="18" charset="0"/>
              </a:rPr>
              <a:t>: Время </a:t>
            </a:r>
            <a:r>
              <a:rPr lang="ru-RU" sz="1600" dirty="0">
                <a:latin typeface="Times New Roman" panose="02020603050405020304" pitchFamily="18" charset="0"/>
                <a:cs typeface="Times New Roman" panose="02020603050405020304" pitchFamily="18" charset="0"/>
              </a:rPr>
              <a:t>пребывания в действующей Армии с 10.10.1942 г. по 01.04.1948 г., Телефонист. С августа по сентябрь 1945 на 2-м Дальневосточном фронте в составе арт бригады, Артиллерист.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Умер 30.12.1991 г.</a:t>
            </a:r>
            <a:br>
              <a:rPr lang="ru-RU" sz="1600" dirty="0">
                <a:latin typeface="Times New Roman" panose="02020603050405020304" pitchFamily="18" charset="0"/>
                <a:cs typeface="Times New Roman" panose="02020603050405020304" pitchFamily="18" charset="0"/>
              </a:rPr>
            </a:br>
            <a:r>
              <a:rPr lang="ru-RU" altLang="ru-RU" sz="1600" dirty="0" smtClean="0">
                <a:latin typeface="Times New Roman" panose="02020603050405020304" pitchFamily="18" charset="0"/>
                <a:cs typeface="Times New Roman" panose="02020603050405020304" pitchFamily="18" charset="0"/>
              </a:rPr>
              <a:t>Источник: портал «Память народа»</a:t>
            </a:r>
            <a:br>
              <a:rPr lang="ru-RU" altLang="ru-RU" sz="1600" dirty="0" smtClean="0">
                <a:latin typeface="Times New Roman" panose="02020603050405020304" pitchFamily="18" charset="0"/>
                <a:cs typeface="Times New Roman" panose="02020603050405020304" pitchFamily="18" charset="0"/>
              </a:rPr>
            </a:br>
            <a:endParaRPr lang="ru-RU" sz="1600"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00" y="365124"/>
            <a:ext cx="3804355" cy="6216297"/>
          </a:xfrm>
          <a:prstGeom prst="rect">
            <a:avLst/>
          </a:prstGeom>
        </p:spPr>
      </p:pic>
    </p:spTree>
    <p:extLst>
      <p:ext uri="{BB962C8B-B14F-4D97-AF65-F5344CB8AC3E}">
        <p14:creationId xmlns:p14="http://schemas.microsoft.com/office/powerpoint/2010/main" val="35184511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199" y="365125"/>
            <a:ext cx="3767667" cy="3461808"/>
          </a:xfrm>
        </p:spPr>
        <p:txBody>
          <a:bodyPr>
            <a:normAutofit/>
          </a:bodyPr>
          <a:lstStyle/>
          <a:p>
            <a:r>
              <a:rPr lang="ru-RU" sz="1600" dirty="0">
                <a:latin typeface="Times New Roman" panose="02020603050405020304" pitchFamily="18" charset="0"/>
                <a:cs typeface="Times New Roman" panose="02020603050405020304" pitchFamily="18" charset="0"/>
              </a:rPr>
              <a:t>Умер 05.03.1983</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3156" y="225778"/>
            <a:ext cx="3826933" cy="6321778"/>
          </a:xfrm>
          <a:prstGeom prst="rect">
            <a:avLst/>
          </a:prstGeom>
        </p:spPr>
      </p:pic>
    </p:spTree>
    <p:extLst>
      <p:ext uri="{BB962C8B-B14F-4D97-AF65-F5344CB8AC3E}">
        <p14:creationId xmlns:p14="http://schemas.microsoft.com/office/powerpoint/2010/main" val="6415269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6420556" cy="5324475"/>
          </a:xfrm>
        </p:spPr>
        <p:txBody>
          <a:bodyPr>
            <a:normAutofit/>
          </a:bodyPr>
          <a:lstStyle/>
          <a:p>
            <a:pPr lvl="1" algn="l" rtl="0">
              <a:lnSpc>
                <a:spcPct val="90000"/>
              </a:lnSpc>
              <a:spcBef>
                <a:spcPct val="0"/>
              </a:spcBef>
            </a:pPr>
            <a:r>
              <a:rPr lang="ru-RU" sz="1600" dirty="0" smtClean="0">
                <a:latin typeface="Times New Roman" panose="02020603050405020304" pitchFamily="18" charset="0"/>
                <a:cs typeface="Times New Roman" panose="02020603050405020304" pitchFamily="18" charset="0"/>
              </a:rPr>
              <a:t>Дата и место рождения: 1919 г.</a:t>
            </a:r>
            <a:r>
              <a:rPr lang="ru-RU" sz="1600" dirty="0">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с.Мариинское</a:t>
            </a:r>
            <a:r>
              <a:rPr lang="ru-RU" sz="1600" dirty="0" smtClean="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Ульчского</a:t>
            </a:r>
            <a:r>
              <a:rPr lang="ru-RU" sz="1600" dirty="0">
                <a:latin typeface="Times New Roman" panose="02020603050405020304" pitchFamily="18" charset="0"/>
                <a:cs typeface="Times New Roman" panose="02020603050405020304" pitchFamily="18" charset="0"/>
              </a:rPr>
              <a:t> р-на Нижне-Амурской </a:t>
            </a:r>
            <a:r>
              <a:rPr lang="ru-RU" sz="1600" dirty="0" smtClean="0">
                <a:latin typeface="Times New Roman" panose="02020603050405020304" pitchFamily="18" charset="0"/>
                <a:cs typeface="Times New Roman" panose="02020603050405020304" pitchFamily="18" charset="0"/>
              </a:rPr>
              <a:t>области</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Дата и место призыва: 09.08. 1945</a:t>
            </a: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г. </a:t>
            </a:r>
            <a:r>
              <a:rPr lang="ru-RU" sz="1600" dirty="0" err="1" smtClean="0">
                <a:latin typeface="Times New Roman" panose="02020603050405020304" pitchFamily="18" charset="0"/>
                <a:cs typeface="Times New Roman" panose="02020603050405020304" pitchFamily="18" charset="0"/>
              </a:rPr>
              <a:t>Ульчский</a:t>
            </a:r>
            <a:r>
              <a:rPr lang="ru-RU" sz="1600" dirty="0" smtClean="0">
                <a:latin typeface="Times New Roman" panose="02020603050405020304" pitchFamily="18" charset="0"/>
                <a:cs typeface="Times New Roman" panose="02020603050405020304" pitchFamily="18" charset="0"/>
              </a:rPr>
              <a:t> РВК, Нижне-Амурской области,</a:t>
            </a:r>
            <a:br>
              <a:rPr lang="ru-RU" sz="1600" dirty="0" smtClean="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М</a:t>
            </a:r>
            <a:r>
              <a:rPr lang="ru-RU" sz="1600" dirty="0" smtClean="0">
                <a:latin typeface="Times New Roman" panose="02020603050405020304" pitchFamily="18" charset="0"/>
                <a:cs typeface="Times New Roman" panose="02020603050405020304" pitchFamily="18" charset="0"/>
              </a:rPr>
              <a:t>есто службы и звание: 88 </a:t>
            </a:r>
            <a:r>
              <a:rPr lang="ru-RU" sz="1600" dirty="0">
                <a:latin typeface="Times New Roman" panose="02020603050405020304" pitchFamily="18" charset="0"/>
                <a:cs typeface="Times New Roman" panose="02020603050405020304" pitchFamily="18" charset="0"/>
              </a:rPr>
              <a:t>стрелковый </a:t>
            </a:r>
            <a:r>
              <a:rPr lang="ru-RU" sz="1600" dirty="0" smtClean="0">
                <a:latin typeface="Times New Roman" panose="02020603050405020304" pitchFamily="18" charset="0"/>
                <a:cs typeface="Times New Roman" panose="02020603050405020304" pitchFamily="18" charset="0"/>
              </a:rPr>
              <a:t>полк</a:t>
            </a:r>
            <a:r>
              <a:rPr lang="ru-RU" sz="1600" dirty="0">
                <a:latin typeface="Times New Roman" panose="02020603050405020304" pitchFamily="18" charset="0"/>
                <a:cs typeface="Times New Roman" panose="02020603050405020304" pitchFamily="18" charset="0"/>
              </a:rPr>
              <a:t>, сержант, </a:t>
            </a:r>
            <a:r>
              <a:rPr lang="ru-RU" sz="1600" dirty="0" smtClean="0">
                <a:latin typeface="Times New Roman" panose="02020603050405020304" pitchFamily="18" charset="0"/>
                <a:cs typeface="Times New Roman" panose="02020603050405020304" pitchFamily="18" charset="0"/>
              </a:rPr>
              <a:t>командир </a:t>
            </a:r>
            <a:r>
              <a:rPr lang="ru-RU" sz="1600" dirty="0">
                <a:latin typeface="Times New Roman" panose="02020603050405020304" pitchFamily="18" charset="0"/>
                <a:cs typeface="Times New Roman" panose="02020603050405020304" pitchFamily="18" charset="0"/>
              </a:rPr>
              <a:t>стрелкового </a:t>
            </a:r>
            <a:r>
              <a:rPr lang="ru-RU" sz="1600" dirty="0" smtClean="0">
                <a:latin typeface="Times New Roman" panose="02020603050405020304" pitchFamily="18" charset="0"/>
                <a:cs typeface="Times New Roman" panose="02020603050405020304" pitchFamily="18" charset="0"/>
              </a:rPr>
              <a:t>отделения </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Награжден: Орден </a:t>
            </a:r>
            <a:r>
              <a:rPr lang="ru-RU" sz="1600" dirty="0">
                <a:latin typeface="Times New Roman" panose="02020603050405020304" pitchFamily="18" charset="0"/>
                <a:cs typeface="Times New Roman" panose="02020603050405020304" pitchFamily="18" charset="0"/>
              </a:rPr>
              <a:t>Отечественной войны II степени «За Победу над Японией»</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Судьба: Время </a:t>
            </a:r>
            <a:r>
              <a:rPr lang="ru-RU" sz="1600" dirty="0">
                <a:latin typeface="Times New Roman" panose="02020603050405020304" pitchFamily="18" charset="0"/>
                <a:cs typeface="Times New Roman" panose="02020603050405020304" pitchFamily="18" charset="0"/>
              </a:rPr>
              <a:t>пребывания в действующей Армии с 09.08.1945 по 03.09.1945 гг. </a:t>
            </a:r>
            <a:r>
              <a:rPr lang="ru-RU" sz="1600" dirty="0" smtClean="0">
                <a:latin typeface="Times New Roman" panose="02020603050405020304" pitchFamily="18" charset="0"/>
                <a:cs typeface="Times New Roman" panose="02020603050405020304" pitchFamily="18" charset="0"/>
              </a:rPr>
              <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Рабочий </a:t>
            </a:r>
            <a:r>
              <a:rPr lang="ru-RU" sz="1600" dirty="0">
                <a:latin typeface="Times New Roman" panose="02020603050405020304" pitchFamily="18" charset="0"/>
                <a:cs typeface="Times New Roman" panose="02020603050405020304" pitchFamily="18" charset="0"/>
              </a:rPr>
              <a:t>в колхозе «60 лет Октября</a:t>
            </a:r>
            <a:r>
              <a:rPr lang="ru-RU" sz="1600" dirty="0" smtClean="0">
                <a:latin typeface="Times New Roman" panose="02020603050405020304" pitchFamily="18" charset="0"/>
                <a:cs typeface="Times New Roman" panose="02020603050405020304" pitchFamily="18" charset="0"/>
              </a:rPr>
              <a:t>»</a:t>
            </a:r>
            <a:br>
              <a:rPr lang="ru-RU" sz="1600" dirty="0" smtClean="0">
                <a:latin typeface="Times New Roman" panose="02020603050405020304" pitchFamily="18" charset="0"/>
                <a:cs typeface="Times New Roman" panose="02020603050405020304" pitchFamily="18" charset="0"/>
              </a:rPr>
            </a:br>
            <a:r>
              <a:rPr lang="ru-RU" altLang="ru-RU" sz="1600" dirty="0" smtClean="0">
                <a:latin typeface="Times New Roman" panose="02020603050405020304" pitchFamily="18" charset="0"/>
                <a:cs typeface="Times New Roman" panose="02020603050405020304" pitchFamily="18" charset="0"/>
              </a:rPr>
              <a:t>Источник: портал «Память народа»</a:t>
            </a:r>
            <a:br>
              <a:rPr lang="ru-RU" altLang="ru-RU" sz="1600" dirty="0" smtClean="0">
                <a:latin typeface="Times New Roman" panose="02020603050405020304" pitchFamily="18" charset="0"/>
                <a:cs typeface="Times New Roman" panose="02020603050405020304" pitchFamily="18" charset="0"/>
              </a:rPr>
            </a:br>
            <a:endParaRPr lang="ru-RU" sz="16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2533" y="365125"/>
            <a:ext cx="3962399" cy="6227586"/>
          </a:xfrm>
          <a:prstGeom prst="rect">
            <a:avLst/>
          </a:prstGeom>
        </p:spPr>
      </p:pic>
    </p:spTree>
    <p:extLst>
      <p:ext uri="{BB962C8B-B14F-4D97-AF65-F5344CB8AC3E}">
        <p14:creationId xmlns:p14="http://schemas.microsoft.com/office/powerpoint/2010/main" val="13650635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6002867" cy="5963957"/>
          </a:xfrm>
        </p:spPr>
        <p:txBody>
          <a:bodyPr>
            <a:normAutofit/>
          </a:bodyPr>
          <a:lstStyle/>
          <a:p>
            <a:pPr lvl="1" algn="l" rtl="0">
              <a:lnSpc>
                <a:spcPct val="90000"/>
              </a:lnSpc>
              <a:spcBef>
                <a:spcPct val="0"/>
              </a:spcBef>
            </a:pPr>
            <a:r>
              <a:rPr lang="ru-RU" sz="1600" dirty="0" smtClean="0">
                <a:latin typeface="Times New Roman" panose="02020603050405020304" pitchFamily="18" charset="0"/>
                <a:cs typeface="Times New Roman" panose="02020603050405020304" pitchFamily="18" charset="0"/>
              </a:rPr>
              <a:t>Дата и место рождения: 01.031912 г.</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err="1">
                <a:latin typeface="Times New Roman" panose="02020603050405020304" pitchFamily="18" charset="0"/>
                <a:cs typeface="Times New Roman" panose="02020603050405020304" pitchFamily="18" charset="0"/>
              </a:rPr>
              <a:t>с.Мариинское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Ульчского</a:t>
            </a:r>
            <a:r>
              <a:rPr lang="ru-RU" sz="1600" dirty="0">
                <a:latin typeface="Times New Roman" panose="02020603050405020304" pitchFamily="18" charset="0"/>
                <a:cs typeface="Times New Roman" panose="02020603050405020304" pitchFamily="18" charset="0"/>
              </a:rPr>
              <a:t> р-на Нижне-Амурской </a:t>
            </a:r>
            <a:r>
              <a:rPr lang="ru-RU" sz="1600" dirty="0" smtClean="0">
                <a:latin typeface="Times New Roman" panose="02020603050405020304" pitchFamily="18" charset="0"/>
                <a:cs typeface="Times New Roman" panose="02020603050405020304" pitchFamily="18" charset="0"/>
              </a:rPr>
              <a:t>области</a:t>
            </a:r>
            <a:br>
              <a:rPr lang="ru-RU" sz="1600" dirty="0" smtClean="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Место службы и звание: 93 </a:t>
            </a:r>
            <a:r>
              <a:rPr lang="ru-RU" sz="1600" dirty="0">
                <a:latin typeface="Times New Roman" panose="02020603050405020304" pitchFamily="18" charset="0"/>
                <a:cs typeface="Times New Roman" panose="02020603050405020304" pitchFamily="18" charset="0"/>
              </a:rPr>
              <a:t>арт- дивизион, </a:t>
            </a:r>
            <a:r>
              <a:rPr lang="ru-RU" sz="1600" dirty="0" smtClean="0">
                <a:latin typeface="Times New Roman" panose="02020603050405020304" pitchFamily="18" charset="0"/>
                <a:cs typeface="Times New Roman" panose="02020603050405020304" pitchFamily="18" charset="0"/>
              </a:rPr>
              <a:t>4 батарея,</a:t>
            </a: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ефрейтор</a:t>
            </a:r>
            <a:br>
              <a:rPr lang="ru-RU" sz="1600" dirty="0" smtClean="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Награжден: Орден </a:t>
            </a:r>
            <a:r>
              <a:rPr lang="ru-RU" sz="1600" dirty="0">
                <a:latin typeface="Times New Roman" panose="02020603050405020304" pitchFamily="18" charset="0"/>
                <a:cs typeface="Times New Roman" panose="02020603050405020304" pitchFamily="18" charset="0"/>
              </a:rPr>
              <a:t>Отечественной войны II степени «За Победу над </a:t>
            </a:r>
            <a:r>
              <a:rPr lang="ru-RU" sz="1600" dirty="0" smtClean="0">
                <a:latin typeface="Times New Roman" panose="02020603050405020304" pitchFamily="18" charset="0"/>
                <a:cs typeface="Times New Roman" panose="02020603050405020304" pitchFamily="18" charset="0"/>
              </a:rPr>
              <a:t>Японией</a:t>
            </a:r>
            <a:br>
              <a:rPr lang="ru-RU" sz="1600" dirty="0" smtClean="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Судьба: Время </a:t>
            </a:r>
            <a:r>
              <a:rPr lang="ru-RU" sz="1600" dirty="0">
                <a:latin typeface="Times New Roman" panose="02020603050405020304" pitchFamily="18" charset="0"/>
                <a:cs typeface="Times New Roman" panose="02020603050405020304" pitchFamily="18" charset="0"/>
              </a:rPr>
              <a:t>пребывания в действующей Армии: 1941-1945 гг.</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заряжающий,</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Умер 04.09.1995 г</a:t>
            </a:r>
            <a:r>
              <a:rPr lang="ru-RU" sz="1600" dirty="0" smtClean="0">
                <a:latin typeface="Times New Roman" panose="02020603050405020304" pitchFamily="18" charset="0"/>
                <a:cs typeface="Times New Roman" panose="02020603050405020304" pitchFamily="18" charset="0"/>
              </a:rPr>
              <a:t>.</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
            </a:r>
            <a:br>
              <a:rPr lang="ru-RU" sz="1600" dirty="0" smtClean="0">
                <a:latin typeface="Times New Roman" panose="02020603050405020304" pitchFamily="18" charset="0"/>
                <a:cs typeface="Times New Roman" panose="02020603050405020304" pitchFamily="18" charset="0"/>
              </a:rPr>
            </a:br>
            <a:r>
              <a:rPr lang="ru-RU" sz="1600" dirty="0"/>
              <a:t/>
            </a:r>
            <a:br>
              <a:rPr lang="ru-RU" sz="1600" dirty="0"/>
            </a:br>
            <a:r>
              <a:rPr lang="ru-RU" altLang="ru-RU" sz="1600" dirty="0" smtClean="0">
                <a:latin typeface="Times New Roman" panose="02020603050405020304" pitchFamily="18" charset="0"/>
                <a:cs typeface="Times New Roman" panose="02020603050405020304" pitchFamily="18" charset="0"/>
              </a:rPr>
              <a:t>Источник: портал «Память народа»</a:t>
            </a:r>
            <a:br>
              <a:rPr lang="ru-RU" altLang="ru-RU" sz="1600" dirty="0" smtClean="0">
                <a:latin typeface="Times New Roman" panose="02020603050405020304" pitchFamily="18" charset="0"/>
                <a:cs typeface="Times New Roman" panose="02020603050405020304" pitchFamily="18" charset="0"/>
              </a:rPr>
            </a:br>
            <a:endParaRPr lang="ru-RU" sz="1600"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3556" y="365124"/>
            <a:ext cx="4495586" cy="6193719"/>
          </a:xfrm>
          <a:prstGeom prst="rect">
            <a:avLst/>
          </a:prstGeom>
        </p:spPr>
      </p:pic>
    </p:spTree>
    <p:extLst>
      <p:ext uri="{BB962C8B-B14F-4D97-AF65-F5344CB8AC3E}">
        <p14:creationId xmlns:p14="http://schemas.microsoft.com/office/powerpoint/2010/main" val="40476250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5415844" cy="4364919"/>
          </a:xfrm>
        </p:spPr>
        <p:txBody>
          <a:bodyPr>
            <a:normAutofit/>
          </a:bodyPr>
          <a:lstStyle/>
          <a:p>
            <a:pPr lvl="1" algn="l" rtl="0">
              <a:lnSpc>
                <a:spcPct val="90000"/>
              </a:lnSpc>
              <a:spcBef>
                <a:spcPct val="0"/>
              </a:spcBef>
            </a:pPr>
            <a:r>
              <a:rPr lang="ru-RU" sz="1600" dirty="0" smtClean="0">
                <a:latin typeface="Times New Roman" panose="02020603050405020304" pitchFamily="18" charset="0"/>
                <a:cs typeface="Times New Roman" panose="02020603050405020304" pitchFamily="18" charset="0"/>
              </a:rPr>
              <a:t>Дата и место рождения: 25.07.1922 г. </a:t>
            </a:r>
            <a:r>
              <a:rPr lang="ru-RU" sz="1600" dirty="0">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с.Найхин</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Нанайского р-на Хабаровского </a:t>
            </a:r>
            <a:r>
              <a:rPr lang="ru-RU" sz="1600" dirty="0" smtClean="0">
                <a:latin typeface="Times New Roman" panose="02020603050405020304" pitchFamily="18" charset="0"/>
                <a:cs typeface="Times New Roman" panose="02020603050405020304" pitchFamily="18" charset="0"/>
              </a:rPr>
              <a:t>края</a:t>
            </a:r>
            <a:br>
              <a:rPr lang="ru-RU" sz="1600" dirty="0" smtClean="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Место службы и звание: 82 </a:t>
            </a:r>
            <a:r>
              <a:rPr lang="ru-RU" sz="1600" dirty="0">
                <a:latin typeface="Times New Roman" panose="02020603050405020304" pitchFamily="18" charset="0"/>
                <a:cs typeface="Times New Roman" panose="02020603050405020304" pitchFamily="18" charset="0"/>
              </a:rPr>
              <a:t>отдельный артиллерийский дивизион ДВФ, 104 укрепленный </a:t>
            </a:r>
            <a:r>
              <a:rPr lang="ru-RU" sz="1600" dirty="0" smtClean="0">
                <a:latin typeface="Times New Roman" panose="02020603050405020304" pitchFamily="18" charset="0"/>
                <a:cs typeface="Times New Roman" panose="02020603050405020304" pitchFamily="18" charset="0"/>
              </a:rPr>
              <a:t>район, майор </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err="1" smtClean="0">
                <a:latin typeface="Times New Roman" panose="02020603050405020304" pitchFamily="18" charset="0"/>
                <a:cs typeface="Times New Roman" panose="02020603050405020304" pitchFamily="18" charset="0"/>
              </a:rPr>
              <a:t>Награждени</a:t>
            </a:r>
            <a:r>
              <a:rPr lang="ru-RU" sz="1600" dirty="0" smtClean="0">
                <a:latin typeface="Times New Roman" panose="02020603050405020304" pitchFamily="18" charset="0"/>
                <a:cs typeface="Times New Roman" panose="02020603050405020304" pitchFamily="18" charset="0"/>
              </a:rPr>
              <a:t>: орден </a:t>
            </a:r>
            <a:r>
              <a:rPr lang="ru-RU" sz="1600" dirty="0">
                <a:latin typeface="Times New Roman" panose="02020603050405020304" pitchFamily="18" charset="0"/>
                <a:cs typeface="Times New Roman" panose="02020603050405020304" pitchFamily="18" charset="0"/>
              </a:rPr>
              <a:t>Отечественной войны II степени, медаль «За Победу над Японией»</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Судьба: Коммунист </a:t>
            </a:r>
            <a:r>
              <a:rPr lang="ru-RU" sz="1600" dirty="0">
                <a:latin typeface="Times New Roman" panose="02020603050405020304" pitchFamily="18" charset="0"/>
                <a:cs typeface="Times New Roman" panose="02020603050405020304" pitchFamily="18" charset="0"/>
              </a:rPr>
              <a:t>с 1943 г. Участвовал в боевых действиях с августа по сентябрь 1945 г. Работал художником в </a:t>
            </a:r>
            <a:r>
              <a:rPr lang="ru-RU" sz="1600" dirty="0" err="1">
                <a:latin typeface="Times New Roman" panose="02020603050405020304" pitchFamily="18" charset="0"/>
                <a:cs typeface="Times New Roman" panose="02020603050405020304" pitchFamily="18" charset="0"/>
              </a:rPr>
              <a:t>Тахтинском</a:t>
            </a:r>
            <a:r>
              <a:rPr lang="ru-RU" sz="1600" dirty="0">
                <a:latin typeface="Times New Roman" panose="02020603050405020304" pitchFamily="18" charset="0"/>
                <a:cs typeface="Times New Roman" panose="02020603050405020304" pitchFamily="18" charset="0"/>
              </a:rPr>
              <a:t> ПМК. Ветеран труда</a:t>
            </a:r>
            <a:r>
              <a:rPr lang="ru-RU" sz="1600" dirty="0" smtClean="0">
                <a:latin typeface="Times New Roman" panose="02020603050405020304" pitchFamily="18" charset="0"/>
                <a:cs typeface="Times New Roman" panose="02020603050405020304" pitchFamily="18" charset="0"/>
              </a:rPr>
              <a:t>.</a:t>
            </a:r>
            <a:br>
              <a:rPr lang="ru-RU" sz="1600" dirty="0" smtClean="0">
                <a:latin typeface="Times New Roman" panose="02020603050405020304" pitchFamily="18" charset="0"/>
                <a:cs typeface="Times New Roman" panose="02020603050405020304" pitchFamily="18" charset="0"/>
              </a:rPr>
            </a:br>
            <a:r>
              <a:rPr lang="ru-RU" altLang="ru-RU" sz="1600" dirty="0" smtClean="0">
                <a:latin typeface="Times New Roman" panose="02020603050405020304" pitchFamily="18" charset="0"/>
                <a:cs typeface="Times New Roman" panose="02020603050405020304" pitchFamily="18" charset="0"/>
              </a:rPr>
              <a:t>Источник: портал «Память народа»</a:t>
            </a:r>
            <a:br>
              <a:rPr lang="ru-RU" altLang="ru-RU" sz="1600" dirty="0" smtClean="0">
                <a:latin typeface="Times New Roman" panose="02020603050405020304" pitchFamily="18" charset="0"/>
                <a:cs typeface="Times New Roman" panose="02020603050405020304" pitchFamily="18" charset="0"/>
              </a:rPr>
            </a:br>
            <a:endParaRPr lang="ru-RU" sz="16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2178" y="365124"/>
            <a:ext cx="3759200" cy="6216297"/>
          </a:xfrm>
          <a:prstGeom prst="rect">
            <a:avLst/>
          </a:prstGeom>
        </p:spPr>
      </p:pic>
    </p:spTree>
    <p:extLst>
      <p:ext uri="{BB962C8B-B14F-4D97-AF65-F5344CB8AC3E}">
        <p14:creationId xmlns:p14="http://schemas.microsoft.com/office/powerpoint/2010/main" val="830920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653143" y="130629"/>
            <a:ext cx="4370270" cy="3323987"/>
          </a:xfrm>
          <a:prstGeom prst="rect">
            <a:avLst/>
          </a:prstGeom>
        </p:spPr>
        <p:txBody>
          <a:bodyPr wrap="square">
            <a:spAutoFit/>
          </a:bodyPr>
          <a:lstStyle/>
          <a:p>
            <a:pPr algn="just"/>
            <a:r>
              <a:rPr lang="ru-RU" sz="1400" dirty="0" smtClean="0">
                <a:latin typeface="Times New Roman" panose="02020603050405020304" pitchFamily="18" charset="0"/>
                <a:cs typeface="Times New Roman" panose="02020603050405020304" pitchFamily="18" charset="0"/>
              </a:rPr>
              <a:t>В 30-е годы почти все колхозники обзавелись огородами, многие выстроили срубные дома. Некоторые </a:t>
            </a:r>
            <a:r>
              <a:rPr lang="ru-RU" sz="1400" dirty="0" err="1" smtClean="0">
                <a:latin typeface="Times New Roman" panose="02020603050405020304" pitchFamily="18" charset="0"/>
                <a:cs typeface="Times New Roman" panose="02020603050405020304" pitchFamily="18" charset="0"/>
              </a:rPr>
              <a:t>ульчи</a:t>
            </a:r>
            <a:r>
              <a:rPr lang="ru-RU" sz="1400" dirty="0" smtClean="0">
                <a:latin typeface="Times New Roman" panose="02020603050405020304" pitchFamily="18" charset="0"/>
                <a:cs typeface="Times New Roman" panose="02020603050405020304" pitchFamily="18" charset="0"/>
              </a:rPr>
              <a:t> по примеру русских стали переносить хозяйственные постройки и ставить их позади жилищ. </a:t>
            </a:r>
          </a:p>
          <a:p>
            <a:pPr algn="just"/>
            <a:r>
              <a:rPr lang="ru-RU" sz="1400" dirty="0" smtClean="0">
                <a:latin typeface="Times New Roman" panose="02020603050405020304" pitchFamily="18" charset="0"/>
                <a:cs typeface="Times New Roman" panose="02020603050405020304" pitchFamily="18" charset="0"/>
              </a:rPr>
              <a:t>В 1930-х годах появляются магазин, ясли, клуб, здания сельского совета и правления колхоза, баня, конюшня; осуществляется радиофикация Булавы, открывается радиоузел и почта. </a:t>
            </a:r>
          </a:p>
          <a:p>
            <a:pPr algn="just"/>
            <a:r>
              <a:rPr lang="ru-RU" sz="1400" dirty="0" smtClean="0">
                <a:latin typeface="Times New Roman" panose="02020603050405020304" pitchFamily="18" charset="0"/>
                <a:cs typeface="Times New Roman" panose="02020603050405020304" pitchFamily="18" charset="0"/>
              </a:rPr>
              <a:t>Во время Великой Отечественной Войны почти все мужчины Булавы отправились на фронт, многие из них погибли во время войны. В 1945 году </a:t>
            </a:r>
            <a:r>
              <a:rPr lang="ru-RU" sz="1400" dirty="0" err="1" smtClean="0">
                <a:latin typeface="Times New Roman" panose="02020603050405020304" pitchFamily="18" charset="0"/>
                <a:cs typeface="Times New Roman" panose="02020603050405020304" pitchFamily="18" charset="0"/>
              </a:rPr>
              <a:t>булавинцы</a:t>
            </a:r>
            <a:r>
              <a:rPr lang="ru-RU" sz="1400" dirty="0" smtClean="0">
                <a:latin typeface="Times New Roman" panose="02020603050405020304" pitchFamily="18" charset="0"/>
                <a:cs typeface="Times New Roman" panose="02020603050405020304" pitchFamily="18" charset="0"/>
              </a:rPr>
              <a:t> в составе Красной Армии, Тихоокеанского флота и Краснознамённой Амурской флотилии приняли участие в разгроме японской </a:t>
            </a:r>
            <a:r>
              <a:rPr lang="ru-RU" sz="1400" dirty="0" err="1" smtClean="0">
                <a:latin typeface="Times New Roman" panose="02020603050405020304" pitchFamily="18" charset="0"/>
                <a:cs typeface="Times New Roman" panose="02020603050405020304" pitchFamily="18" charset="0"/>
              </a:rPr>
              <a:t>Квантунской</a:t>
            </a:r>
            <a:r>
              <a:rPr lang="ru-RU" sz="1400" dirty="0" smtClean="0">
                <a:latin typeface="Times New Roman" panose="02020603050405020304" pitchFamily="18" charset="0"/>
                <a:cs typeface="Times New Roman" panose="02020603050405020304" pitchFamily="18" charset="0"/>
              </a:rPr>
              <a:t> армии. </a:t>
            </a:r>
            <a:endParaRPr lang="ru-RU" sz="1400"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a:stretch>
            <a:fillRect/>
          </a:stretch>
        </p:blipFill>
        <p:spPr>
          <a:xfrm>
            <a:off x="5667022" y="337181"/>
            <a:ext cx="6115718" cy="3373365"/>
          </a:xfrm>
          <a:prstGeom prst="rect">
            <a:avLst/>
          </a:prstGeom>
        </p:spPr>
      </p:pic>
      <p:pic>
        <p:nvPicPr>
          <p:cNvPr id="3" name="Рисунок 2"/>
          <p:cNvPicPr>
            <a:picLocks noChangeAspect="1"/>
          </p:cNvPicPr>
          <p:nvPr/>
        </p:nvPicPr>
        <p:blipFill>
          <a:blip r:embed="rId3"/>
          <a:stretch>
            <a:fillRect/>
          </a:stretch>
        </p:blipFill>
        <p:spPr>
          <a:xfrm>
            <a:off x="293511" y="3395838"/>
            <a:ext cx="4809067" cy="3332339"/>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7022" y="3710546"/>
            <a:ext cx="6115718" cy="3017631"/>
          </a:xfrm>
          <a:prstGeom prst="rect">
            <a:avLst/>
          </a:prstGeom>
        </p:spPr>
      </p:pic>
    </p:spTree>
    <p:extLst>
      <p:ext uri="{BB962C8B-B14F-4D97-AF65-F5344CB8AC3E}">
        <p14:creationId xmlns:p14="http://schemas.microsoft.com/office/powerpoint/2010/main" val="41469434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199" y="365125"/>
            <a:ext cx="6183489" cy="6374342"/>
          </a:xfrm>
        </p:spPr>
        <p:txBody>
          <a:bodyPr>
            <a:normAutofit/>
          </a:bodyPr>
          <a:lstStyle/>
          <a:p>
            <a:pPr lvl="1" algn="l" rtl="0">
              <a:lnSpc>
                <a:spcPct val="90000"/>
              </a:lnSpc>
              <a:spcBef>
                <a:spcPct val="0"/>
              </a:spcBef>
            </a:pPr>
            <a:r>
              <a:rPr lang="ru-RU" sz="1600" dirty="0" smtClean="0">
                <a:latin typeface="Times New Roman" panose="02020603050405020304" pitchFamily="18" charset="0"/>
                <a:cs typeface="Times New Roman" panose="02020603050405020304" pitchFamily="18" charset="0"/>
              </a:rPr>
              <a:t>Дата и место рождения: 06.09.1920 г., </a:t>
            </a:r>
            <a:r>
              <a:rPr lang="ru-RU" sz="1600" dirty="0" err="1" smtClean="0">
                <a:latin typeface="Times New Roman" panose="02020603050405020304" pitchFamily="18" charset="0"/>
                <a:cs typeface="Times New Roman" panose="02020603050405020304" pitchFamily="18" charset="0"/>
              </a:rPr>
              <a:t>c.Мильчидон</a:t>
            </a:r>
            <a:r>
              <a:rPr lang="ru-RU" sz="1600" dirty="0">
                <a:latin typeface="Times New Roman" panose="02020603050405020304" pitchFamily="18" charset="0"/>
                <a:cs typeface="Times New Roman" panose="02020603050405020304" pitchFamily="18" charset="0"/>
              </a:rPr>
              <a:t>, Чернышевского р-на, Читинской </a:t>
            </a:r>
            <a:r>
              <a:rPr lang="ru-RU" sz="1600" dirty="0" smtClean="0">
                <a:latin typeface="Times New Roman" panose="02020603050405020304" pitchFamily="18" charset="0"/>
                <a:cs typeface="Times New Roman" panose="02020603050405020304" pitchFamily="18" charset="0"/>
              </a:rPr>
              <a:t>области</a:t>
            </a:r>
            <a:br>
              <a:rPr lang="ru-RU" sz="1600" dirty="0" smtClean="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Место службы и звание: 39 </a:t>
            </a:r>
            <a:r>
              <a:rPr lang="ru-RU" sz="1600" dirty="0">
                <a:latin typeface="Times New Roman" panose="02020603050405020304" pitchFamily="18" charset="0"/>
                <a:cs typeface="Times New Roman" panose="02020603050405020304" pitchFamily="18" charset="0"/>
              </a:rPr>
              <a:t>стрелковый полк. 982-й стрелковый </a:t>
            </a:r>
            <a:r>
              <a:rPr lang="ru-RU" sz="1600" dirty="0" smtClean="0">
                <a:latin typeface="Times New Roman" panose="02020603050405020304" pitchFamily="18" charset="0"/>
                <a:cs typeface="Times New Roman" panose="02020603050405020304" pitchFamily="18" charset="0"/>
              </a:rPr>
              <a:t>полк, рядовой</a:t>
            </a:r>
            <a:br>
              <a:rPr lang="ru-RU" sz="1600" dirty="0" smtClean="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Награжден: Орден </a:t>
            </a:r>
            <a:r>
              <a:rPr lang="ru-RU" sz="1600" dirty="0">
                <a:latin typeface="Times New Roman" panose="02020603050405020304" pitchFamily="18" charset="0"/>
                <a:cs typeface="Times New Roman" panose="02020603050405020304" pitchFamily="18" charset="0"/>
              </a:rPr>
              <a:t>Отечественной войны II степени «За Победу над Японией»  Благодарность от И.В. Сталина «За взятие Большого и Малого Хингана» Благодарность от Военсовета.</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Судьба: Время </a:t>
            </a:r>
            <a:r>
              <a:rPr lang="ru-RU" sz="1600" dirty="0">
                <a:latin typeface="Times New Roman" panose="02020603050405020304" pitchFamily="18" charset="0"/>
                <a:cs typeface="Times New Roman" panose="02020603050405020304" pitchFamily="18" charset="0"/>
              </a:rPr>
              <a:t>пребывания в действующей Армии с июля 1942 по 1946 гг., автоматчик. В боях получил контузию</a:t>
            </a:r>
            <a:r>
              <a:rPr lang="ru-RU" sz="1600" dirty="0"/>
              <a:t>. </a:t>
            </a:r>
            <a:r>
              <a:rPr lang="ru-RU" sz="1600" dirty="0">
                <a:latin typeface="Times New Roman" panose="02020603050405020304" pitchFamily="18" charset="0"/>
                <a:cs typeface="Times New Roman" panose="02020603050405020304" pitchFamily="18" charset="0"/>
              </a:rPr>
              <a:t>Умер 26.02.2008 г</a:t>
            </a:r>
            <a:r>
              <a:rPr lang="ru-RU" sz="1600" dirty="0" smtClean="0">
                <a:latin typeface="Times New Roman" panose="02020603050405020304" pitchFamily="18" charset="0"/>
                <a:cs typeface="Times New Roman" panose="02020603050405020304" pitchFamily="18" charset="0"/>
              </a:rPr>
              <a:t>.</a:t>
            </a:r>
            <a:br>
              <a:rPr lang="ru-RU" sz="1600" dirty="0" smtClean="0">
                <a:latin typeface="Times New Roman" panose="02020603050405020304" pitchFamily="18" charset="0"/>
                <a:cs typeface="Times New Roman" panose="02020603050405020304" pitchFamily="18" charset="0"/>
              </a:rPr>
            </a:br>
            <a:r>
              <a:rPr lang="ru-RU" altLang="ru-RU" sz="1600" dirty="0" smtClean="0">
                <a:latin typeface="Times New Roman" panose="02020603050405020304" pitchFamily="18" charset="0"/>
                <a:cs typeface="Times New Roman" panose="02020603050405020304" pitchFamily="18" charset="0"/>
              </a:rPr>
              <a:t>Источник: портал «Память народа»</a:t>
            </a:r>
            <a:br>
              <a:rPr lang="ru-RU" altLang="ru-RU" sz="1600" dirty="0" smtClean="0">
                <a:latin typeface="Times New Roman" panose="02020603050405020304" pitchFamily="18" charset="0"/>
                <a:cs typeface="Times New Roman" panose="02020603050405020304" pitchFamily="18" charset="0"/>
              </a:rPr>
            </a:br>
            <a:endParaRPr lang="ru-RU" sz="16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932" y="365124"/>
            <a:ext cx="4097867" cy="6159853"/>
          </a:xfrm>
          <a:prstGeom prst="rect">
            <a:avLst/>
          </a:prstGeom>
        </p:spPr>
      </p:pic>
    </p:spTree>
    <p:extLst>
      <p:ext uri="{BB962C8B-B14F-4D97-AF65-F5344CB8AC3E}">
        <p14:creationId xmlns:p14="http://schemas.microsoft.com/office/powerpoint/2010/main" val="32361895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4754" y="-19704"/>
            <a:ext cx="10385612" cy="986116"/>
          </a:xfrm>
        </p:spPr>
        <p:txBody>
          <a:bodyPr>
            <a:normAutofit/>
          </a:bodyPr>
          <a:lstStyle/>
          <a:p>
            <a:r>
              <a:rPr lang="ru-RU" sz="2400" dirty="0" smtClean="0">
                <a:latin typeface="Times New Roman" panose="02020603050405020304" pitchFamily="18" charset="0"/>
                <a:cs typeface="Times New Roman" panose="02020603050405020304" pitchFamily="18" charset="0"/>
              </a:rPr>
              <a:t>Колобов Константин Кузьмич</a:t>
            </a:r>
            <a:endParaRPr lang="ru-RU" sz="2400" dirty="0">
              <a:latin typeface="Times New Roman" panose="02020603050405020304" pitchFamily="18" charset="0"/>
              <a:cs typeface="Times New Roman" panose="02020603050405020304" pitchFamily="18" charset="0"/>
            </a:endParaRPr>
          </a:p>
        </p:txBody>
      </p:sp>
      <p:sp>
        <p:nvSpPr>
          <p:cNvPr id="4" name="Rectangle 1"/>
          <p:cNvSpPr>
            <a:spLocks noGrp="1" noChangeArrowheads="1"/>
          </p:cNvSpPr>
          <p:nvPr>
            <p:ph idx="1"/>
          </p:nvPr>
        </p:nvSpPr>
        <p:spPr bwMode="auto">
          <a:xfrm>
            <a:off x="681318" y="742356"/>
            <a:ext cx="17473868" cy="6254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Дата рождения</a:t>
            </a:r>
            <a:r>
              <a:rPr kumimoji="0" lang="ru-RU" altLang="ru-RU" sz="1600" b="0" i="0" u="none" strike="noStrike" cap="none" normalizeH="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__.__.1922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Место </a:t>
            </a:r>
            <a:r>
              <a:rPr kumimoji="0" lang="ru-RU" altLang="ru-RU" sz="16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рожденияХабаровский</a:t>
            </a:r>
            <a:r>
              <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край, Комсомольский р-н,</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г. Комсомольск-на-Амуре</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Место призыва</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Комсомольский-на-Амуре ГВК, Хабаровский край, г. Комсомольск-на-Амуре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Дата призыва</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__.__.1941; __.__.1943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Воинское звание</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сержант; командир; ст. сержант; мл. нач. состав;</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командир расчета; красноармеец; </a:t>
            </a:r>
            <a:r>
              <a:rPr kumimoji="0" lang="ru-RU" altLang="ru-RU" sz="16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гв</a:t>
            </a:r>
            <a:r>
              <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ст. сержант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Воинская часть</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129 гвардейский стрелковый полк 45 гвардейской стрелковой дивизии</a:t>
            </a:r>
            <a:r>
              <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r>
            <a:br>
              <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br>
            <a:r>
              <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3"/>
              </a:rPr>
              <a:t>147 стрелковый полк 43 стрелковой дивизии</a:t>
            </a:r>
            <a:r>
              <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r>
            <a:br>
              <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br>
            <a:r>
              <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4"/>
              </a:rPr>
              <a:t>129 стрелковый полк 93 стрелковой дивизии (II)</a:t>
            </a:r>
            <a:r>
              <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r>
            <a:br>
              <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br>
            <a:r>
              <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5"/>
              </a:rPr>
              <a:t>708 стрелковый полк 43 стрелковой дивизии</a:t>
            </a:r>
            <a:r>
              <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r>
            <a:br>
              <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br>
            <a:r>
              <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6"/>
              </a:rPr>
              <a:t>161 гвардейский стрелковый полк 53 гвардейской стрелковой дивизии</a:t>
            </a:r>
            <a:r>
              <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Награды</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Медаль «За боевые заслуги» (2)</a:t>
            </a:r>
            <a:br>
              <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br>
            <a:r>
              <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Медаль «За отвагу»</a:t>
            </a:r>
            <a:br>
              <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br>
            <a:r>
              <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Медаль «За оборону Ленинграда» (2)</a:t>
            </a:r>
            <a:br>
              <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br>
            <a:r>
              <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Медаль «За оборону Ленинграда»</a:t>
            </a:r>
            <a:br>
              <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br>
            <a:r>
              <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Медаль «За победу над Германией в Великой Отечественной войне 1941–1945 гг</a:t>
            </a:r>
            <a:r>
              <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p>
          <a:p>
            <a:pPr marL="457200" lvl="1" indent="0" eaLnBrk="0" fontAlgn="base" hangingPunct="0">
              <a:lnSpc>
                <a:spcPct val="100000"/>
              </a:lnSpc>
              <a:spcBef>
                <a:spcPct val="0"/>
              </a:spcBef>
              <a:spcAft>
                <a:spcPct val="0"/>
              </a:spcAft>
              <a:buNone/>
            </a:pPr>
            <a:r>
              <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lang="ru-RU" altLang="ru-RU" sz="1600" dirty="0">
                <a:latin typeface="Times New Roman" panose="02020603050405020304" pitchFamily="18" charset="0"/>
                <a:cs typeface="Times New Roman" panose="02020603050405020304" pitchFamily="18" charset="0"/>
              </a:rPr>
              <a:t>Источник: портал «Память народа»</a:t>
            </a:r>
          </a:p>
          <a:p>
            <a:pPr marL="457200" marR="0" lvl="1" indent="0" algn="l" defTabSz="914400" rtl="0" eaLnBrk="0" fontAlgn="base" latinLnBrk="0" hangingPunct="0">
              <a:lnSpc>
                <a:spcPct val="100000"/>
              </a:lnSpc>
              <a:spcBef>
                <a:spcPct val="0"/>
              </a:spcBef>
              <a:spcAft>
                <a:spcPct val="0"/>
              </a:spcAft>
              <a:buClrTx/>
              <a:buSzTx/>
              <a:buFontTx/>
              <a:buNone/>
              <a:tabLst/>
            </a:pP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32640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5765800" cy="5979231"/>
          </a:xfrm>
        </p:spPr>
        <p:txBody>
          <a:bodyPr>
            <a:normAutofit/>
          </a:bodyPr>
          <a:lstStyle/>
          <a:p>
            <a:r>
              <a:rPr lang="ru-RU" sz="1600" dirty="0" smtClean="0">
                <a:latin typeface="Times New Roman" panose="02020603050405020304" pitchFamily="18" charset="0"/>
                <a:cs typeface="Times New Roman" panose="02020603050405020304" pitchFamily="18" charset="0"/>
              </a:rPr>
              <a:t>Дата рождения: 1925г. </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Награжден: медалью </a:t>
            </a:r>
            <a:r>
              <a:rPr lang="ru-RU" sz="1600" dirty="0">
                <a:latin typeface="Times New Roman" panose="02020603050405020304" pitchFamily="18" charset="0"/>
                <a:cs typeface="Times New Roman" panose="02020603050405020304" pitchFamily="18" charset="0"/>
              </a:rPr>
              <a:t>«За Победу над Японией»</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Участвовал </a:t>
            </a:r>
            <a:r>
              <a:rPr lang="ru-RU" sz="1600" dirty="0">
                <a:latin typeface="Times New Roman" panose="02020603050405020304" pitchFamily="18" charset="0"/>
                <a:cs typeface="Times New Roman" panose="02020603050405020304" pitchFamily="18" charset="0"/>
              </a:rPr>
              <a:t>в боевых действиях с августа по сентябрь 1945 на 2-м Дальневосточном фронте в составе 16-й армии, 65 отд. пулеметно-артиллерийский батальон, 104 </a:t>
            </a:r>
            <a:r>
              <a:rPr lang="ru-RU" sz="1600" dirty="0" err="1">
                <a:latin typeface="Times New Roman" panose="02020603050405020304" pitchFamily="18" charset="0"/>
                <a:cs typeface="Times New Roman" panose="02020603050405020304" pitchFamily="18" charset="0"/>
              </a:rPr>
              <a:t>укремленный</a:t>
            </a:r>
            <a:r>
              <a:rPr lang="ru-RU" sz="1600" dirty="0">
                <a:latin typeface="Times New Roman" panose="02020603050405020304" pitchFamily="18" charset="0"/>
                <a:cs typeface="Times New Roman" panose="02020603050405020304" pitchFamily="18" charset="0"/>
              </a:rPr>
              <a:t> район. Телефонист, рядовой. </a:t>
            </a:r>
            <a:r>
              <a:rPr lang="ru-RU" sz="1600" dirty="0" smtClean="0">
                <a:latin typeface="Times New Roman" panose="02020603050405020304" pitchFamily="18" charset="0"/>
                <a:cs typeface="Times New Roman" panose="02020603050405020304" pitchFamily="18" charset="0"/>
              </a:rPr>
              <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Умер </a:t>
            </a:r>
            <a:r>
              <a:rPr lang="ru-RU" sz="1600" dirty="0">
                <a:latin typeface="Times New Roman" panose="02020603050405020304" pitchFamily="18" charset="0"/>
                <a:cs typeface="Times New Roman" panose="02020603050405020304" pitchFamily="18" charset="0"/>
              </a:rPr>
              <a:t>23.11.1981 г.</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7732" y="0"/>
            <a:ext cx="4504267" cy="6858000"/>
          </a:xfrm>
          <a:prstGeom prst="rect">
            <a:avLst/>
          </a:prstGeom>
        </p:spPr>
      </p:pic>
    </p:spTree>
    <p:extLst>
      <p:ext uri="{BB962C8B-B14F-4D97-AF65-F5344CB8AC3E}">
        <p14:creationId xmlns:p14="http://schemas.microsoft.com/office/powerpoint/2010/main" val="22032457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dirty="0" smtClean="0">
                <a:latin typeface="Times New Roman" panose="02020603050405020304" pitchFamily="18" charset="0"/>
                <a:cs typeface="Times New Roman" panose="02020603050405020304" pitchFamily="18" charset="0"/>
              </a:rPr>
              <a:t>Коньков Василий Архипович</a:t>
            </a:r>
            <a:endParaRPr lang="ru-RU" sz="28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normAutofit fontScale="92500" lnSpcReduction="20000"/>
          </a:bodyPr>
          <a:lstStyle/>
          <a:p>
            <a:r>
              <a:rPr lang="ru-RU" dirty="0">
                <a:latin typeface="Times New Roman" panose="02020603050405020304" pitchFamily="18" charset="0"/>
                <a:cs typeface="Times New Roman" panose="02020603050405020304" pitchFamily="18" charset="0"/>
              </a:rPr>
              <a:t>Дата рождения</a:t>
            </a:r>
          </a:p>
          <a:p>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10.01.1926 </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Место рождения</a:t>
            </a:r>
          </a:p>
          <a:p>
            <a:r>
              <a:rPr lang="ru-RU" dirty="0">
                <a:latin typeface="Times New Roman" panose="02020603050405020304" pitchFamily="18" charset="0"/>
                <a:cs typeface="Times New Roman" panose="02020603050405020304" pitchFamily="18" charset="0"/>
              </a:rPr>
              <a:t>    Горьковская обл., </a:t>
            </a:r>
            <a:r>
              <a:rPr lang="ru-RU" dirty="0" err="1">
                <a:latin typeface="Times New Roman" panose="02020603050405020304" pitchFamily="18" charset="0"/>
                <a:cs typeface="Times New Roman" panose="02020603050405020304" pitchFamily="18" charset="0"/>
              </a:rPr>
              <a:t>Разинский</a:t>
            </a: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р-н, </a:t>
            </a:r>
            <a:r>
              <a:rPr lang="ru-RU" dirty="0" err="1" smtClean="0">
                <a:latin typeface="Times New Roman" panose="02020603050405020304" pitchFamily="18" charset="0"/>
                <a:cs typeface="Times New Roman" panose="02020603050405020304" pitchFamily="18" charset="0"/>
              </a:rPr>
              <a:t>с.Разино</a:t>
            </a:r>
            <a:r>
              <a:rPr lang="ru-RU" dirty="0" smtClean="0">
                <a:latin typeface="Times New Roman" panose="02020603050405020304" pitchFamily="18" charset="0"/>
                <a:cs typeface="Times New Roman" panose="02020603050405020304" pitchFamily="18" charset="0"/>
              </a:rPr>
              <a:t> </a:t>
            </a:r>
          </a:p>
          <a:p>
            <a:r>
              <a:rPr lang="ru-RU" dirty="0" smtClean="0">
                <a:latin typeface="Times New Roman" panose="02020603050405020304" pitchFamily="18" charset="0"/>
                <a:cs typeface="Times New Roman" panose="02020603050405020304" pitchFamily="18" charset="0"/>
              </a:rPr>
              <a:t>Звание: рядовой</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Награды</a:t>
            </a:r>
          </a:p>
          <a:p>
            <a:r>
              <a:rPr lang="ru-RU" dirty="0">
                <a:latin typeface="Times New Roman" panose="02020603050405020304" pitchFamily="18" charset="0"/>
                <a:cs typeface="Times New Roman" panose="02020603050405020304" pitchFamily="18" charset="0"/>
              </a:rPr>
              <a:t>    Орден Отечественной войны II степени </a:t>
            </a:r>
          </a:p>
          <a:p>
            <a:r>
              <a:rPr lang="ru-RU" dirty="0" smtClean="0">
                <a:latin typeface="Times New Roman" panose="02020603050405020304" pitchFamily="18" charset="0"/>
                <a:cs typeface="Times New Roman" panose="02020603050405020304" pitchFamily="18" charset="0"/>
              </a:rPr>
              <a:t>    медаль «За победу над Германией1941-1945 гг.</a:t>
            </a:r>
          </a:p>
          <a:p>
            <a:r>
              <a:rPr lang="ru-RU" dirty="0" smtClean="0">
                <a:latin typeface="Times New Roman" panose="02020603050405020304" pitchFamily="18" charset="0"/>
                <a:cs typeface="Times New Roman" panose="02020603050405020304" pitchFamily="18" charset="0"/>
              </a:rPr>
              <a:t>Умер 12.01.1990 г.</a:t>
            </a:r>
          </a:p>
          <a:p>
            <a:r>
              <a:rPr lang="ru-RU" dirty="0" smtClean="0">
                <a:latin typeface="Times New Roman" panose="02020603050405020304" pitchFamily="18" charset="0"/>
                <a:cs typeface="Times New Roman" panose="02020603050405020304" pitchFamily="18" charset="0"/>
              </a:rPr>
              <a:t>Источник : Портал « Память народа»</a:t>
            </a:r>
            <a:endParaRPr lang="ru-RU" dirty="0">
              <a:latin typeface="Times New Roman" panose="02020603050405020304" pitchFamily="18" charset="0"/>
              <a:cs typeface="Times New Roman" panose="02020603050405020304" pitchFamily="18" charset="0"/>
            </a:endParaRPr>
          </a:p>
          <a:p>
            <a:endParaRPr lang="ru-RU" dirty="0"/>
          </a:p>
          <a:p>
            <a:endParaRPr lang="ru-RU" dirty="0"/>
          </a:p>
        </p:txBody>
      </p:sp>
    </p:spTree>
    <p:extLst>
      <p:ext uri="{BB962C8B-B14F-4D97-AF65-F5344CB8AC3E}">
        <p14:creationId xmlns:p14="http://schemas.microsoft.com/office/powerpoint/2010/main" val="31783888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5623" y="229659"/>
            <a:ext cx="5720644" cy="6137274"/>
          </a:xfrm>
        </p:spPr>
        <p:txBody>
          <a:bodyPr>
            <a:normAutofit/>
          </a:bodyPr>
          <a:lstStyle/>
          <a:p>
            <a:pPr lvl="1" algn="l" rtl="0">
              <a:lnSpc>
                <a:spcPct val="90000"/>
              </a:lnSpc>
              <a:spcBef>
                <a:spcPct val="0"/>
              </a:spcBef>
            </a:pPr>
            <a:r>
              <a:rPr lang="ru-RU" sz="1600" dirty="0" smtClean="0">
                <a:latin typeface="Times New Roman" panose="02020603050405020304" pitchFamily="18" charset="0"/>
                <a:cs typeface="Times New Roman" panose="02020603050405020304" pitchFamily="18" charset="0"/>
              </a:rPr>
              <a:t>Дата рождения: 1904 г. </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Дата и место призыва: 07.1942 г.</a:t>
            </a:r>
            <a:r>
              <a:rPr lang="ru-RU" sz="1600" dirty="0">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Ульчский</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РВК Нижне-Амурской области5зсп ДВА</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Звание: красноармеец</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На фронте с 1942 по 1945,был ранен. </a:t>
            </a:r>
            <a:r>
              <a:rPr lang="ru-RU" sz="1600" dirty="0" smtClean="0">
                <a:latin typeface="Times New Roman" panose="02020603050405020304" pitchFamily="18" charset="0"/>
                <a:cs typeface="Times New Roman" panose="02020603050405020304" pitchFamily="18" charset="0"/>
              </a:rPr>
              <a:t/>
            </a:r>
            <a:br>
              <a:rPr lang="ru-RU" sz="1600" dirty="0" smtClean="0">
                <a:latin typeface="Times New Roman" panose="02020603050405020304" pitchFamily="18" charset="0"/>
                <a:cs typeface="Times New Roman" panose="02020603050405020304" pitchFamily="18" charset="0"/>
              </a:rPr>
            </a:br>
            <a:r>
              <a:rPr lang="ru-RU" altLang="ru-RU" sz="1600" dirty="0" smtClean="0">
                <a:latin typeface="Times New Roman" panose="02020603050405020304" pitchFamily="18" charset="0"/>
                <a:cs typeface="Times New Roman" panose="02020603050405020304" pitchFamily="18" charset="0"/>
              </a:rPr>
              <a:t>Источник: портал «Память народа»</a:t>
            </a:r>
            <a:br>
              <a:rPr lang="ru-RU" altLang="ru-RU" sz="1600" dirty="0" smtClean="0">
                <a:latin typeface="Times New Roman" panose="02020603050405020304" pitchFamily="18" charset="0"/>
                <a:cs typeface="Times New Roman" panose="02020603050405020304" pitchFamily="18" charset="0"/>
              </a:rPr>
            </a:br>
            <a:endParaRPr lang="ru-RU" sz="16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2313" y="365124"/>
            <a:ext cx="4744528" cy="6137275"/>
          </a:xfrm>
          <a:prstGeom prst="rect">
            <a:avLst/>
          </a:prstGeom>
        </p:spPr>
      </p:pic>
    </p:spTree>
    <p:extLst>
      <p:ext uri="{BB962C8B-B14F-4D97-AF65-F5344CB8AC3E}">
        <p14:creationId xmlns:p14="http://schemas.microsoft.com/office/powerpoint/2010/main" val="6007494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730623" y="598207"/>
            <a:ext cx="6423212" cy="5246781"/>
          </a:xfrm>
        </p:spPr>
        <p:txBody>
          <a:bodyPr>
            <a:normAutofit/>
          </a:bodyPr>
          <a:lstStyle/>
          <a:p>
            <a:pPr lvl="1" algn="l" rtl="0">
              <a:lnSpc>
                <a:spcPct val="90000"/>
              </a:lnSpc>
              <a:spcBef>
                <a:spcPct val="0"/>
              </a:spcBef>
            </a:pPr>
            <a:r>
              <a:rPr lang="ru-RU" sz="3600" dirty="0" smtClean="0">
                <a:latin typeface="Times New Roman" panose="02020603050405020304" pitchFamily="18" charset="0"/>
                <a:cs typeface="Times New Roman" panose="02020603050405020304" pitchFamily="18" charset="0"/>
              </a:rPr>
              <a:t>Конка Василий Иванович</a:t>
            </a:r>
            <a:r>
              <a:rPr lang="ru-RU" sz="1800" dirty="0" smtClean="0">
                <a:latin typeface="Times New Roman" panose="02020603050405020304" pitchFamily="18" charset="0"/>
                <a:cs typeface="Times New Roman" panose="02020603050405020304" pitchFamily="18" charset="0"/>
              </a:rPr>
              <a:t/>
            </a:r>
            <a:br>
              <a:rPr lang="ru-RU" sz="1800" dirty="0" smtClean="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Дата </a:t>
            </a:r>
            <a:r>
              <a:rPr lang="ru-RU" sz="1800" dirty="0">
                <a:latin typeface="Times New Roman" panose="02020603050405020304" pitchFamily="18" charset="0"/>
                <a:cs typeface="Times New Roman" panose="02020603050405020304" pitchFamily="18" charset="0"/>
              </a:rPr>
              <a:t>рождения</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__.__.1924 </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Место рождения</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a:t>
            </a:r>
            <a:r>
              <a:rPr lang="ru-RU" sz="1800" dirty="0" smtClean="0">
                <a:latin typeface="Times New Roman" panose="02020603050405020304" pitchFamily="18" charset="0"/>
                <a:cs typeface="Times New Roman" panose="02020603050405020304" pitchFamily="18" charset="0"/>
              </a:rPr>
              <a:t>Хабаровский </a:t>
            </a:r>
            <a:r>
              <a:rPr lang="ru-RU" sz="1800" dirty="0">
                <a:latin typeface="Times New Roman" panose="02020603050405020304" pitchFamily="18" charset="0"/>
                <a:cs typeface="Times New Roman" panose="02020603050405020304" pitchFamily="18" charset="0"/>
              </a:rPr>
              <a:t>край, </a:t>
            </a:r>
            <a:r>
              <a:rPr lang="ru-RU" sz="1800" dirty="0" err="1">
                <a:latin typeface="Times New Roman" panose="02020603050405020304" pitchFamily="18" charset="0"/>
                <a:cs typeface="Times New Roman" panose="02020603050405020304" pitchFamily="18" charset="0"/>
              </a:rPr>
              <a:t>Ульчский</a:t>
            </a:r>
            <a:r>
              <a:rPr lang="ru-RU" sz="1800" dirty="0">
                <a:latin typeface="Times New Roman" panose="02020603050405020304" pitchFamily="18" charset="0"/>
                <a:cs typeface="Times New Roman" panose="02020603050405020304" pitchFamily="18" charset="0"/>
              </a:rPr>
              <a:t> р-н, с. Булава </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Воинское звание</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мл. сержант </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Воинская часть</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69 </a:t>
            </a:r>
            <a:r>
              <a:rPr lang="ru-RU" sz="1800" dirty="0" err="1">
                <a:latin typeface="Times New Roman" panose="02020603050405020304" pitchFamily="18" charset="0"/>
                <a:cs typeface="Times New Roman" panose="02020603050405020304" pitchFamily="18" charset="0"/>
              </a:rPr>
              <a:t>упрп</a:t>
            </a:r>
            <a:r>
              <a:rPr lang="ru-RU" sz="1800" dirty="0">
                <a:latin typeface="Times New Roman" panose="02020603050405020304" pitchFamily="18" charset="0"/>
                <a:cs typeface="Times New Roman" panose="02020603050405020304" pitchFamily="18" charset="0"/>
              </a:rPr>
              <a:t> 222 </a:t>
            </a:r>
            <a:r>
              <a:rPr lang="ru-RU" sz="1800" dirty="0" err="1" smtClean="0">
                <a:latin typeface="Times New Roman" panose="02020603050405020304" pitchFamily="18" charset="0"/>
                <a:cs typeface="Times New Roman" panose="02020603050405020304" pitchFamily="18" charset="0"/>
              </a:rPr>
              <a:t>сд</a:t>
            </a:r>
            <a:r>
              <a:rPr lang="ru-RU" sz="1800" dirty="0" smtClean="0">
                <a:latin typeface="Times New Roman" panose="02020603050405020304" pitchFamily="18" charset="0"/>
                <a:cs typeface="Times New Roman" panose="02020603050405020304" pitchFamily="18" charset="0"/>
              </a:rPr>
              <a:t/>
            </a:r>
            <a:br>
              <a:rPr lang="ru-RU" sz="1800" dirty="0" smtClean="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Погиб: 02.09.1943 г</a:t>
            </a:r>
            <a:br>
              <a:rPr lang="ru-RU" sz="1800" dirty="0" smtClean="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Захоронен: Смоленская область, Спас-</a:t>
            </a:r>
            <a:r>
              <a:rPr lang="ru-RU" sz="1800" dirty="0" err="1" smtClean="0">
                <a:latin typeface="Times New Roman" panose="02020603050405020304" pitchFamily="18" charset="0"/>
                <a:cs typeface="Times New Roman" panose="02020603050405020304" pitchFamily="18" charset="0"/>
              </a:rPr>
              <a:t>Деменский</a:t>
            </a:r>
            <a:r>
              <a:rPr lang="ru-RU" sz="1800" dirty="0" smtClean="0">
                <a:latin typeface="Times New Roman" panose="02020603050405020304" pitchFamily="18" charset="0"/>
                <a:cs typeface="Times New Roman" panose="02020603050405020304" pitchFamily="18" charset="0"/>
              </a:rPr>
              <a:t> район, </a:t>
            </a:r>
            <a:r>
              <a:rPr lang="ru-RU" sz="1800" dirty="0" err="1" smtClean="0">
                <a:latin typeface="Times New Roman" panose="02020603050405020304" pitchFamily="18" charset="0"/>
                <a:cs typeface="Times New Roman" panose="02020603050405020304" pitchFamily="18" charset="0"/>
              </a:rPr>
              <a:t>д.Хотеевка</a:t>
            </a:r>
            <a:r>
              <a:rPr lang="ru-RU" sz="1800" dirty="0" smtClean="0">
                <a:latin typeface="Times New Roman" panose="02020603050405020304" pitchFamily="18" charset="0"/>
                <a:cs typeface="Times New Roman" panose="02020603050405020304" pitchFamily="18" charset="0"/>
              </a:rPr>
              <a:t>, северо-восточнее 100м могила № </a:t>
            </a:r>
            <a:r>
              <a:rPr lang="ru-RU" sz="1800" dirty="0" smtClean="0">
                <a:latin typeface="Times New Roman" panose="02020603050405020304" pitchFamily="18" charset="0"/>
                <a:cs typeface="Times New Roman" panose="02020603050405020304" pitchFamily="18" charset="0"/>
              </a:rPr>
              <a:t>83</a:t>
            </a:r>
            <a:br>
              <a:rPr lang="ru-RU" sz="1800" dirty="0" smtClean="0">
                <a:latin typeface="Times New Roman" panose="02020603050405020304" pitchFamily="18" charset="0"/>
                <a:cs typeface="Times New Roman" panose="02020603050405020304" pitchFamily="18" charset="0"/>
              </a:rPr>
            </a:br>
            <a:r>
              <a:rPr lang="ru-RU" altLang="ru-RU" sz="1600" dirty="0" smtClean="0">
                <a:latin typeface="Times New Roman" panose="02020603050405020304" pitchFamily="18" charset="0"/>
                <a:cs typeface="Times New Roman" panose="02020603050405020304" pitchFamily="18" charset="0"/>
              </a:rPr>
              <a:t>Источник: портал «Память народа»</a:t>
            </a:r>
            <a:br>
              <a:rPr lang="ru-RU" altLang="ru-RU" sz="1600" dirty="0" smtClean="0">
                <a:latin typeface="Times New Roman" panose="02020603050405020304" pitchFamily="18" charset="0"/>
                <a:cs typeface="Times New Roman" panose="02020603050405020304" pitchFamily="18" charset="0"/>
              </a:rPr>
            </a:br>
            <a:endParaRPr lang="ru-RU"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89086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6375400" cy="6600119"/>
          </a:xfrm>
        </p:spPr>
        <p:txBody>
          <a:bodyPr>
            <a:normAutofit/>
          </a:bodyPr>
          <a:lstStyle/>
          <a:p>
            <a:pPr lvl="1" algn="l" rtl="0">
              <a:lnSpc>
                <a:spcPct val="90000"/>
              </a:lnSpc>
              <a:spcBef>
                <a:spcPct val="0"/>
              </a:spcBef>
            </a:pPr>
            <a:r>
              <a:rPr lang="ru-RU" sz="1600" dirty="0" smtClean="0">
                <a:latin typeface="Times New Roman" panose="02020603050405020304" pitchFamily="18" charset="0"/>
                <a:cs typeface="Times New Roman" panose="02020603050405020304" pitchFamily="18" charset="0"/>
              </a:rPr>
              <a:t>Дата и место рождения: 21.09.1925 г. </a:t>
            </a:r>
            <a:r>
              <a:rPr lang="ru-RU" sz="1600" dirty="0" err="1" smtClean="0">
                <a:latin typeface="Times New Roman" panose="02020603050405020304" pitchFamily="18" charset="0"/>
                <a:cs typeface="Times New Roman" panose="02020603050405020304" pitchFamily="18" charset="0"/>
              </a:rPr>
              <a:t>с.Азаричи</a:t>
            </a:r>
            <a:r>
              <a:rPr lang="ru-RU" sz="1600" dirty="0" smtClean="0">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Новозыбковский</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р-он</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Орловская обл.</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Дата призыва: 01.12.1943г.</a:t>
            </a:r>
            <a:br>
              <a:rPr lang="ru-RU" sz="1600" dirty="0" smtClean="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 Место службы и звание: 876-й </a:t>
            </a:r>
            <a:r>
              <a:rPr lang="ru-RU" sz="1600" dirty="0">
                <a:latin typeface="Times New Roman" panose="02020603050405020304" pitchFamily="18" charset="0"/>
                <a:cs typeface="Times New Roman" panose="02020603050405020304" pitchFamily="18" charset="0"/>
              </a:rPr>
              <a:t>стрелковый полк, рядовой</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Награжден: Орден </a:t>
            </a:r>
            <a:r>
              <a:rPr lang="ru-RU" sz="1600" dirty="0">
                <a:latin typeface="Times New Roman" panose="02020603050405020304" pitchFamily="18" charset="0"/>
                <a:cs typeface="Times New Roman" panose="02020603050405020304" pitchFamily="18" charset="0"/>
              </a:rPr>
              <a:t>Отечественной войны II степени</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Медаль</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За Победу над Германией»</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Время пребывания </a:t>
            </a:r>
            <a:r>
              <a:rPr lang="ru-RU" sz="1600" dirty="0" smtClean="0">
                <a:latin typeface="Times New Roman" panose="02020603050405020304" pitchFamily="18" charset="0"/>
                <a:cs typeface="Times New Roman" panose="02020603050405020304" pitchFamily="18" charset="0"/>
              </a:rPr>
              <a:t>в </a:t>
            </a:r>
            <a:r>
              <a:rPr lang="ru-RU" sz="1600" dirty="0">
                <a:latin typeface="Times New Roman" panose="02020603050405020304" pitchFamily="18" charset="0"/>
                <a:cs typeface="Times New Roman" panose="02020603050405020304" pitchFamily="18" charset="0"/>
              </a:rPr>
              <a:t>действующей Армии с 01.12.1943 по </a:t>
            </a:r>
            <a:r>
              <a:rPr lang="ru-RU" sz="1600" dirty="0" smtClean="0">
                <a:latin typeface="Times New Roman" panose="02020603050405020304" pitchFamily="18" charset="0"/>
                <a:cs typeface="Times New Roman" panose="02020603050405020304" pitchFamily="18" charset="0"/>
              </a:rPr>
              <a:t>04.01.1944 г. Минометчик</a:t>
            </a:r>
            <a:r>
              <a:rPr lang="ru-RU" sz="1600" dirty="0">
                <a:latin typeface="Times New Roman" panose="02020603050405020304" pitchFamily="18" charset="0"/>
                <a:cs typeface="Times New Roman" panose="02020603050405020304" pitchFamily="18" charset="0"/>
              </a:rPr>
              <a:t>. Инвалид  войны 2 группы. Умер 28.08.1998 г</a:t>
            </a:r>
            <a:r>
              <a:rPr lang="ru-RU" sz="1600" dirty="0" smtClean="0">
                <a:latin typeface="Times New Roman" panose="02020603050405020304" pitchFamily="18" charset="0"/>
                <a:cs typeface="Times New Roman" panose="02020603050405020304" pitchFamily="18" charset="0"/>
              </a:rPr>
              <a:t>.</a:t>
            </a:r>
            <a:br>
              <a:rPr lang="ru-RU" sz="1600" dirty="0" smtClean="0">
                <a:latin typeface="Times New Roman" panose="02020603050405020304" pitchFamily="18" charset="0"/>
                <a:cs typeface="Times New Roman" panose="02020603050405020304" pitchFamily="18" charset="0"/>
              </a:rPr>
            </a:br>
            <a:r>
              <a:rPr lang="ru-RU" altLang="ru-RU" sz="1600" dirty="0" smtClean="0">
                <a:latin typeface="Times New Roman" panose="02020603050405020304" pitchFamily="18" charset="0"/>
                <a:cs typeface="Times New Roman" panose="02020603050405020304" pitchFamily="18" charset="0"/>
              </a:rPr>
              <a:t>Источник: портал «Память народа»</a:t>
            </a:r>
            <a:br>
              <a:rPr lang="ru-RU" altLang="ru-RU" sz="1600" dirty="0" smtClean="0">
                <a:latin typeface="Times New Roman" panose="02020603050405020304" pitchFamily="18" charset="0"/>
                <a:cs typeface="Times New Roman" panose="02020603050405020304" pitchFamily="18" charset="0"/>
              </a:rPr>
            </a:br>
            <a:endParaRPr lang="ru-RU" sz="16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6756" y="365125"/>
            <a:ext cx="4425244" cy="6125986"/>
          </a:xfrm>
          <a:prstGeom prst="rect">
            <a:avLst/>
          </a:prstGeom>
        </p:spPr>
      </p:pic>
    </p:spTree>
    <p:extLst>
      <p:ext uri="{BB962C8B-B14F-4D97-AF65-F5344CB8AC3E}">
        <p14:creationId xmlns:p14="http://schemas.microsoft.com/office/powerpoint/2010/main" val="12469570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4614333" cy="4534253"/>
          </a:xfrm>
        </p:spPr>
        <p:txBody>
          <a:bodyPr>
            <a:normAutofit fontScale="90000"/>
          </a:bodyPr>
          <a:lstStyle/>
          <a:p>
            <a:pPr lvl="1" algn="l" rtl="0">
              <a:lnSpc>
                <a:spcPct val="90000"/>
              </a:lnSpc>
              <a:spcBef>
                <a:spcPct val="0"/>
              </a:spcBef>
            </a:pPr>
            <a:r>
              <a:rPr lang="ru-RU" sz="1600" dirty="0" smtClean="0"/>
              <a:t>Дата и место рождения: 1925 г. </a:t>
            </a:r>
            <a:r>
              <a:rPr lang="ru-RU" sz="1600" dirty="0" err="1" smtClean="0"/>
              <a:t>д.Малиновка</a:t>
            </a:r>
            <a:r>
              <a:rPr lang="ru-RU" sz="1600" dirty="0" smtClean="0"/>
              <a:t> </a:t>
            </a:r>
            <a:r>
              <a:rPr lang="ru-RU" sz="1600" dirty="0" err="1"/>
              <a:t>Нижнеингашский</a:t>
            </a:r>
            <a:r>
              <a:rPr lang="ru-RU" sz="1600" dirty="0"/>
              <a:t> район Красноярский край</a:t>
            </a:r>
            <a:br>
              <a:rPr lang="ru-RU" sz="1600" dirty="0"/>
            </a:br>
            <a:r>
              <a:rPr lang="ru-RU" sz="1600" dirty="0" smtClean="0"/>
              <a:t>Место призыва: Нижне-</a:t>
            </a:r>
            <a:r>
              <a:rPr lang="ru-RU" sz="1600" dirty="0" err="1" smtClean="0"/>
              <a:t>Ингашский</a:t>
            </a:r>
            <a:r>
              <a:rPr lang="ru-RU" sz="1600" dirty="0" smtClean="0"/>
              <a:t> </a:t>
            </a:r>
            <a:r>
              <a:rPr lang="ru-RU" sz="1600" dirty="0"/>
              <a:t>РВК Красноярский край</a:t>
            </a:r>
            <a:br>
              <a:rPr lang="ru-RU" sz="1600" dirty="0"/>
            </a:br>
            <a:r>
              <a:rPr lang="ru-RU" sz="1600" dirty="0" smtClean="0"/>
              <a:t>Место службы и звание: 597 </a:t>
            </a:r>
            <a:r>
              <a:rPr lang="ru-RU" sz="1600" dirty="0"/>
              <a:t>стрелковый полк 207 стрелковой </a:t>
            </a:r>
            <a:r>
              <a:rPr lang="ru-RU" sz="1600" dirty="0" smtClean="0"/>
              <a:t>дивизии, </a:t>
            </a:r>
            <a:r>
              <a:rPr lang="ru-RU" sz="1600" dirty="0" err="1" smtClean="0"/>
              <a:t>мл.сержант</a:t>
            </a:r>
            <a:r>
              <a:rPr lang="ru-RU" sz="1600" dirty="0"/>
              <a:t/>
            </a:r>
            <a:br>
              <a:rPr lang="ru-RU" sz="1600" dirty="0"/>
            </a:br>
            <a:r>
              <a:rPr lang="ru-RU" sz="1600" dirty="0" smtClean="0"/>
              <a:t>Награжден: Орден </a:t>
            </a:r>
            <a:r>
              <a:rPr lang="ru-RU" sz="1600" dirty="0"/>
              <a:t>Славы III-степени  2 шт. Орден Красной Звезды, Орден Отечественной войны II-степени»</a:t>
            </a:r>
            <a:br>
              <a:rPr lang="ru-RU" sz="1600" dirty="0"/>
            </a:br>
            <a:r>
              <a:rPr lang="ru-RU" sz="1600" dirty="0"/>
              <a:t>Медали: «За Отвагу» «За Победу над Германией в Великой Отечественной войне 1941-1945 </a:t>
            </a:r>
            <a:r>
              <a:rPr lang="ru-RU" sz="1600" dirty="0" err="1"/>
              <a:t>г.г</a:t>
            </a:r>
            <a:r>
              <a:rPr lang="ru-RU" sz="1600" dirty="0"/>
              <a:t>.», «За освобождение Варшавы»  «За взятие Берлина» </a:t>
            </a:r>
            <a:br>
              <a:rPr lang="ru-RU" sz="1600" dirty="0"/>
            </a:br>
            <a:r>
              <a:rPr lang="ru-RU" sz="1600" dirty="0" smtClean="0"/>
              <a:t>Судьба: До </a:t>
            </a:r>
            <a:r>
              <a:rPr lang="ru-RU" sz="1600" dirty="0"/>
              <a:t>войны работал трактористом. Воевал с 1942 по 1945 гг.</a:t>
            </a:r>
            <a:br>
              <a:rPr lang="ru-RU" sz="1600" dirty="0"/>
            </a:br>
            <a:r>
              <a:rPr lang="ru-RU" sz="1600" dirty="0"/>
              <a:t>Был ранен. После войны проживал в с.Булава </a:t>
            </a:r>
            <a:r>
              <a:rPr lang="ru-RU" sz="1600" dirty="0" err="1"/>
              <a:t>Ульчского</a:t>
            </a:r>
            <a:r>
              <a:rPr lang="ru-RU" sz="1600" dirty="0"/>
              <a:t> района Хабаровского края. Работал  </a:t>
            </a:r>
            <a:r>
              <a:rPr lang="ru-RU" sz="1600" dirty="0" err="1"/>
              <a:t>Тахтинском</a:t>
            </a:r>
            <a:r>
              <a:rPr lang="ru-RU" sz="1600" dirty="0"/>
              <a:t> ЛПХ</a:t>
            </a:r>
            <a:r>
              <a:rPr lang="ru-RU" sz="1600" dirty="0" smtClean="0"/>
              <a:t>.</a:t>
            </a:r>
            <a:br>
              <a:rPr lang="ru-RU" sz="1600" dirty="0" smtClean="0"/>
            </a:br>
            <a:r>
              <a:rPr lang="ru-RU" sz="1600" dirty="0"/>
              <a:t/>
            </a:r>
            <a:br>
              <a:rPr lang="ru-RU" sz="1600" dirty="0"/>
            </a:br>
            <a:r>
              <a:rPr lang="ru-RU" altLang="ru-RU" sz="1600" dirty="0" smtClean="0">
                <a:latin typeface="Times New Roman" panose="02020603050405020304" pitchFamily="18" charset="0"/>
                <a:cs typeface="Times New Roman" panose="02020603050405020304" pitchFamily="18" charset="0"/>
              </a:rPr>
              <a:t>Источник: портал «Память народа»</a:t>
            </a:r>
            <a:br>
              <a:rPr lang="ru-RU" altLang="ru-RU" sz="1600" dirty="0" smtClean="0">
                <a:latin typeface="Times New Roman" panose="02020603050405020304" pitchFamily="18" charset="0"/>
                <a:cs typeface="Times New Roman" panose="02020603050405020304" pitchFamily="18" charset="0"/>
              </a:rPr>
            </a:br>
            <a:endParaRPr lang="ru-RU" sz="1600" dirty="0"/>
          </a:p>
        </p:txBody>
      </p:sp>
      <p:pic>
        <p:nvPicPr>
          <p:cNvPr id="3" name="Рисунок 2"/>
          <p:cNvPicPr>
            <a:picLocks noChangeAspect="1"/>
          </p:cNvPicPr>
          <p:nvPr/>
        </p:nvPicPr>
        <p:blipFill>
          <a:blip r:embed="rId2"/>
          <a:stretch>
            <a:fillRect/>
          </a:stretch>
        </p:blipFill>
        <p:spPr>
          <a:xfrm>
            <a:off x="7484532" y="214489"/>
            <a:ext cx="4707467" cy="6062133"/>
          </a:xfrm>
          <a:prstGeom prst="rect">
            <a:avLst/>
          </a:prstGeom>
        </p:spPr>
      </p:pic>
    </p:spTree>
    <p:extLst>
      <p:ext uri="{BB962C8B-B14F-4D97-AF65-F5344CB8AC3E}">
        <p14:creationId xmlns:p14="http://schemas.microsoft.com/office/powerpoint/2010/main" val="7325849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199" y="365124"/>
            <a:ext cx="6860823" cy="5087409"/>
          </a:xfrm>
        </p:spPr>
        <p:txBody>
          <a:bodyPr>
            <a:normAutofit/>
          </a:bodyPr>
          <a:lstStyle/>
          <a:p>
            <a:pPr lvl="1" algn="l" rtl="0">
              <a:lnSpc>
                <a:spcPct val="90000"/>
              </a:lnSpc>
              <a:spcBef>
                <a:spcPct val="0"/>
              </a:spcBef>
            </a:pPr>
            <a:r>
              <a:rPr lang="ru-RU" sz="1600" dirty="0" smtClean="0">
                <a:latin typeface="Times New Roman" panose="02020603050405020304" pitchFamily="18" charset="0"/>
                <a:cs typeface="Times New Roman" panose="02020603050405020304" pitchFamily="18" charset="0"/>
              </a:rPr>
              <a:t>Дата и место рождения: 30.07.1926 г.</a:t>
            </a:r>
            <a:r>
              <a:rPr lang="ru-RU" sz="1600" dirty="0">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ст.Оричи</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Кировской области</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Дата и место призыва: 15.10.1943 г., </a:t>
            </a:r>
            <a:r>
              <a:rPr lang="ru-RU" sz="1600" dirty="0" err="1" smtClean="0">
                <a:latin typeface="Times New Roman" panose="02020603050405020304" pitchFamily="18" charset="0"/>
                <a:cs typeface="Times New Roman" panose="02020603050405020304" pitchFamily="18" charset="0"/>
              </a:rPr>
              <a:t>Оричевским</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РВК Кировской области</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Время пребывания в действующей Армии с 15.10.1943 по 15.01.1953 гг. Войсковая честь и должность: 678 морской строительный батальон ТОФ с 09.08.1945 по 03.09.1945гг. </a:t>
            </a:r>
            <a:r>
              <a:rPr lang="ru-RU" sz="1600" dirty="0" smtClean="0">
                <a:latin typeface="Times New Roman" panose="02020603050405020304" pitchFamily="18" charset="0"/>
                <a:cs typeface="Times New Roman" panose="02020603050405020304" pitchFamily="18" charset="0"/>
              </a:rPr>
              <a:t>, в войне с Японией, старшина </a:t>
            </a:r>
            <a:r>
              <a:rPr lang="en-US" sz="1600" dirty="0">
                <a:latin typeface="Times New Roman" panose="02020603050405020304" pitchFamily="18" charset="0"/>
                <a:cs typeface="Times New Roman" panose="02020603050405020304" pitchFamily="18" charset="0"/>
              </a:rPr>
              <a:t>I </a:t>
            </a:r>
            <a:r>
              <a:rPr lang="ru-RU" sz="1600" dirty="0">
                <a:latin typeface="Times New Roman" panose="02020603050405020304" pitchFamily="18" charset="0"/>
                <a:cs typeface="Times New Roman" panose="02020603050405020304" pitchFamily="18" charset="0"/>
              </a:rPr>
              <a:t>статьи</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Награжден: Орденом </a:t>
            </a:r>
            <a:r>
              <a:rPr lang="ru-RU" sz="1600" dirty="0">
                <a:latin typeface="Times New Roman" panose="02020603050405020304" pitchFamily="18" charset="0"/>
                <a:cs typeface="Times New Roman" panose="02020603050405020304" pitchFamily="18" charset="0"/>
              </a:rPr>
              <a:t>Красного Знамени» Орденом «Красной Звезды» Орденом «Отечественной войны 2 степени» и медалью «За боевые заслуги</a:t>
            </a:r>
            <a:r>
              <a:rPr lang="ru-RU" sz="1600" dirty="0" smtClean="0">
                <a:latin typeface="Times New Roman" panose="02020603050405020304" pitchFamily="18" charset="0"/>
                <a:cs typeface="Times New Roman" panose="02020603050405020304" pitchFamily="18" charset="0"/>
              </a:rPr>
              <a:t>».</a:t>
            </a:r>
            <a:br>
              <a:rPr lang="ru-RU" sz="1600" dirty="0" smtClean="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Время пребывания в действующей Армии с 15.10.1943 по 15.01.1953 гг</a:t>
            </a:r>
            <a:r>
              <a:rPr lang="ru-RU" sz="1600" dirty="0" smtClean="0">
                <a:latin typeface="Times New Roman" panose="02020603050405020304" pitchFamily="18" charset="0"/>
                <a:cs typeface="Times New Roman" panose="02020603050405020304" pitchFamily="18" charset="0"/>
              </a:rPr>
              <a:t>., Инвалид </a:t>
            </a:r>
            <a:r>
              <a:rPr lang="ru-RU" sz="1600" dirty="0">
                <a:latin typeface="Times New Roman" panose="02020603050405020304" pitchFamily="18" charset="0"/>
                <a:cs typeface="Times New Roman" panose="02020603050405020304" pitchFamily="18" charset="0"/>
              </a:rPr>
              <a:t>1 группы. Умер </a:t>
            </a:r>
            <a:r>
              <a:rPr lang="ru-RU" sz="1600" dirty="0" smtClean="0">
                <a:latin typeface="Times New Roman" panose="02020603050405020304" pitchFamily="18" charset="0"/>
                <a:cs typeface="Times New Roman" panose="02020603050405020304" pitchFamily="18" charset="0"/>
              </a:rPr>
              <a:t>23.07.2002 г</a:t>
            </a:r>
            <a:r>
              <a:rPr lang="ru-RU" sz="1600" dirty="0" smtClean="0">
                <a:latin typeface="Times New Roman" panose="02020603050405020304" pitchFamily="18" charset="0"/>
                <a:cs typeface="Times New Roman" panose="02020603050405020304" pitchFamily="18" charset="0"/>
              </a:rPr>
              <a:t>.</a:t>
            </a:r>
            <a:br>
              <a:rPr lang="ru-RU" sz="1600" dirty="0" smtClean="0">
                <a:latin typeface="Times New Roman" panose="02020603050405020304" pitchFamily="18" charset="0"/>
                <a:cs typeface="Times New Roman" panose="02020603050405020304" pitchFamily="18" charset="0"/>
              </a:rPr>
            </a:br>
            <a:r>
              <a:rPr lang="ru-RU" altLang="ru-RU" sz="1600" dirty="0" smtClean="0">
                <a:latin typeface="Times New Roman" panose="02020603050405020304" pitchFamily="18" charset="0"/>
                <a:cs typeface="Times New Roman" panose="02020603050405020304" pitchFamily="18" charset="0"/>
              </a:rPr>
              <a:t>Источник: портал «Память народа»</a:t>
            </a:r>
            <a:br>
              <a:rPr lang="ru-RU" altLang="ru-RU" sz="1600" dirty="0" smtClean="0">
                <a:latin typeface="Times New Roman" panose="02020603050405020304" pitchFamily="18" charset="0"/>
                <a:cs typeface="Times New Roman" panose="02020603050405020304" pitchFamily="18" charset="0"/>
              </a:rPr>
            </a:br>
            <a:endParaRPr lang="ru-RU" sz="16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9911" y="248356"/>
            <a:ext cx="3657599" cy="6366933"/>
          </a:xfrm>
          <a:prstGeom prst="rect">
            <a:avLst/>
          </a:prstGeom>
        </p:spPr>
      </p:pic>
    </p:spTree>
    <p:extLst>
      <p:ext uri="{BB962C8B-B14F-4D97-AF65-F5344CB8AC3E}">
        <p14:creationId xmlns:p14="http://schemas.microsoft.com/office/powerpoint/2010/main" val="40005238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6835588" cy="5820522"/>
          </a:xfrm>
        </p:spPr>
        <p:txBody>
          <a:bodyPr>
            <a:normAutofit/>
          </a:bodyPr>
          <a:lstStyle/>
          <a:p>
            <a:pPr lvl="1" algn="l" rtl="0">
              <a:lnSpc>
                <a:spcPct val="90000"/>
              </a:lnSpc>
              <a:spcBef>
                <a:spcPct val="0"/>
              </a:spcBef>
            </a:pPr>
            <a:r>
              <a:rPr lang="ru-RU" sz="2800" dirty="0" err="1" smtClean="0"/>
              <a:t>Куйсали</a:t>
            </a:r>
            <a:r>
              <a:rPr lang="ru-RU" sz="2800" dirty="0" smtClean="0"/>
              <a:t> Григорий  Семенович</a:t>
            </a:r>
            <a:br>
              <a:rPr lang="ru-RU" sz="2800" dirty="0" smtClean="0"/>
            </a:br>
            <a:r>
              <a:rPr lang="ru-RU" sz="2800" dirty="0"/>
              <a:t/>
            </a:r>
            <a:br>
              <a:rPr lang="ru-RU" sz="2800" dirty="0"/>
            </a:br>
            <a:r>
              <a:rPr lang="ru-RU" sz="1600" dirty="0" smtClean="0"/>
              <a:t>Дата и место рождения: 1917</a:t>
            </a:r>
            <a:br>
              <a:rPr lang="ru-RU" sz="1600" dirty="0" smtClean="0"/>
            </a:br>
            <a:r>
              <a:rPr lang="ru-RU" sz="1600" dirty="0" err="1" smtClean="0"/>
              <a:t>с.Удан</a:t>
            </a:r>
            <a:r>
              <a:rPr lang="ru-RU" sz="1600" dirty="0" smtClean="0"/>
              <a:t> </a:t>
            </a:r>
            <a:r>
              <a:rPr lang="ru-RU" sz="1600" dirty="0" err="1" smtClean="0"/>
              <a:t>Ульчского</a:t>
            </a:r>
            <a:r>
              <a:rPr lang="ru-RU" sz="1600" dirty="0" smtClean="0"/>
              <a:t> района Нижне-Амурской области</a:t>
            </a:r>
            <a:br>
              <a:rPr lang="ru-RU" sz="1600" dirty="0" smtClean="0"/>
            </a:br>
            <a:r>
              <a:rPr lang="ru-RU" sz="1600" dirty="0" smtClean="0"/>
              <a:t>Награжден: Орден Отечественной войны </a:t>
            </a:r>
            <a:r>
              <a:rPr lang="en-US" sz="1600" dirty="0" smtClean="0"/>
              <a:t>II </a:t>
            </a:r>
            <a:r>
              <a:rPr lang="ru-RU" sz="1600" dirty="0" smtClean="0"/>
              <a:t>степени</a:t>
            </a:r>
            <a:br>
              <a:rPr lang="ru-RU" sz="1600" dirty="0" smtClean="0"/>
            </a:br>
            <a:r>
              <a:rPr lang="ru-RU" sz="1600" dirty="0" smtClean="0"/>
              <a:t>«За победу над Японией</a:t>
            </a:r>
            <a:r>
              <a:rPr lang="ru-RU" sz="1600" dirty="0" smtClean="0"/>
              <a:t>»</a:t>
            </a:r>
            <a:br>
              <a:rPr lang="ru-RU" sz="1600" dirty="0" smtClean="0"/>
            </a:br>
            <a:r>
              <a:rPr lang="ru-RU" altLang="ru-RU" sz="1600" dirty="0" smtClean="0">
                <a:latin typeface="Times New Roman" panose="02020603050405020304" pitchFamily="18" charset="0"/>
                <a:cs typeface="Times New Roman" panose="02020603050405020304" pitchFamily="18" charset="0"/>
              </a:rPr>
              <a:t>Источник: портал «Память народа»</a:t>
            </a:r>
            <a:br>
              <a:rPr lang="ru-RU" altLang="ru-RU" sz="1600" dirty="0" smtClean="0">
                <a:latin typeface="Times New Roman" panose="02020603050405020304" pitchFamily="18" charset="0"/>
                <a:cs typeface="Times New Roman" panose="02020603050405020304" pitchFamily="18" charset="0"/>
              </a:rPr>
            </a:br>
            <a:endParaRPr lang="ru-RU" sz="1600" dirty="0"/>
          </a:p>
        </p:txBody>
      </p:sp>
    </p:spTree>
    <p:extLst>
      <p:ext uri="{BB962C8B-B14F-4D97-AF65-F5344CB8AC3E}">
        <p14:creationId xmlns:p14="http://schemas.microsoft.com/office/powerpoint/2010/main" val="2745744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5701496" cy="1325563"/>
          </a:xfrm>
        </p:spPr>
        <p:txBody>
          <a:bodyPr>
            <a:normAutofit/>
          </a:bodyPr>
          <a:lstStyle/>
          <a:p>
            <a:pPr algn="ctr"/>
            <a:r>
              <a:rPr lang="ru-RU" sz="1400" b="1" dirty="0" smtClean="0"/>
              <a:t>Памятник погибшим односельчанам </a:t>
            </a:r>
            <a:br>
              <a:rPr lang="ru-RU" sz="1400" b="1" dirty="0" smtClean="0"/>
            </a:br>
            <a:r>
              <a:rPr lang="ru-RU" sz="1400" b="1" dirty="0" smtClean="0"/>
              <a:t>в годы Великой Отечественной войны 1941-1945 </a:t>
            </a:r>
            <a:r>
              <a:rPr lang="ru-RU" sz="1400" b="1" dirty="0" err="1" smtClean="0"/>
              <a:t>гг</a:t>
            </a:r>
            <a:endParaRPr lang="ru-RU" sz="1400" b="1"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84570" y="273132"/>
            <a:ext cx="4643253" cy="3083526"/>
          </a:xfrm>
        </p:spPr>
      </p:pic>
      <p:pic>
        <p:nvPicPr>
          <p:cNvPr id="5" name="Рисунок 4"/>
          <p:cNvPicPr>
            <a:picLocks noChangeAspect="1"/>
          </p:cNvPicPr>
          <p:nvPr/>
        </p:nvPicPr>
        <p:blipFill>
          <a:blip r:embed="rId3"/>
          <a:stretch>
            <a:fillRect/>
          </a:stretch>
        </p:blipFill>
        <p:spPr>
          <a:xfrm>
            <a:off x="7184569" y="3375561"/>
            <a:ext cx="4643253" cy="3482440"/>
          </a:xfrm>
          <a:prstGeom prst="rect">
            <a:avLst/>
          </a:prstGeom>
        </p:spPr>
      </p:pic>
      <p:sp>
        <p:nvSpPr>
          <p:cNvPr id="6" name="Прямоугольник 5"/>
          <p:cNvSpPr/>
          <p:nvPr/>
        </p:nvSpPr>
        <p:spPr>
          <a:xfrm>
            <a:off x="185195" y="2199190"/>
            <a:ext cx="6146157" cy="1815882"/>
          </a:xfrm>
          <a:prstGeom prst="rect">
            <a:avLst/>
          </a:prstGeom>
        </p:spPr>
        <p:txBody>
          <a:bodyPr wrap="square">
            <a:spAutoFit/>
          </a:bodyPr>
          <a:lstStyle/>
          <a:p>
            <a:pPr algn="just"/>
            <a:r>
              <a:rPr lang="ru-RU" sz="1400" dirty="0" smtClean="0">
                <a:latin typeface="Times New Roman" panose="02020603050405020304" pitchFamily="18" charset="0"/>
                <a:cs typeface="Times New Roman" panose="02020603050405020304" pitchFamily="18" charset="0"/>
              </a:rPr>
              <a:t>В 1975 году был установлен памятник погибшим </a:t>
            </a:r>
            <a:r>
              <a:rPr lang="ru-RU" sz="1400" dirty="0">
                <a:latin typeface="Times New Roman" panose="02020603050405020304" pitchFamily="18" charset="0"/>
                <a:cs typeface="Times New Roman" panose="02020603050405020304" pitchFamily="18" charset="0"/>
              </a:rPr>
              <a:t>односельчанам </a:t>
            </a:r>
            <a:br>
              <a:rPr lang="ru-RU"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в годы Великой Отечественной войны 1941-1945 </a:t>
            </a:r>
            <a:r>
              <a:rPr lang="ru-RU" sz="1400" dirty="0" err="1" smtClean="0">
                <a:latin typeface="Times New Roman" panose="02020603050405020304" pitchFamily="18" charset="0"/>
                <a:cs typeface="Times New Roman" panose="02020603050405020304" pitchFamily="18" charset="0"/>
              </a:rPr>
              <a:t>гг</a:t>
            </a:r>
            <a:r>
              <a:rPr lang="ru-RU" sz="1400" dirty="0" smtClean="0">
                <a:latin typeface="Times New Roman" panose="02020603050405020304" pitchFamily="18" charset="0"/>
                <a:cs typeface="Times New Roman" panose="02020603050405020304" pitchFamily="18" charset="0"/>
              </a:rPr>
              <a:t>  Возле памятника установлена стела с двадцать одним именем  погибших</a:t>
            </a:r>
            <a:r>
              <a:rPr lang="ru-RU" sz="1400" b="1" dirty="0" smtClean="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односельчан в годы Великой Отечественной войны. Памятник   расположен на склоне сопки, к нему ведут ступени. Ранней весной он стоит в окружении цветущего багульника. Летом его окружают нежные лиственницы, берёзы. Ежегодно школьниками и жителями села возлагаются цветы в память погибших односельчан. </a:t>
            </a:r>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00049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4"/>
            <a:ext cx="6386689" cy="6216297"/>
          </a:xfrm>
        </p:spPr>
        <p:txBody>
          <a:bodyPr>
            <a:normAutofit/>
          </a:bodyPr>
          <a:lstStyle/>
          <a:p>
            <a:pPr lvl="1" algn="l" rtl="0">
              <a:lnSpc>
                <a:spcPct val="90000"/>
              </a:lnSpc>
              <a:spcBef>
                <a:spcPct val="0"/>
              </a:spcBef>
            </a:pPr>
            <a:r>
              <a:rPr lang="ru-RU" sz="1600" dirty="0" smtClean="0">
                <a:latin typeface="Times New Roman" panose="02020603050405020304" pitchFamily="18" charset="0"/>
                <a:cs typeface="Times New Roman" panose="02020603050405020304" pitchFamily="18" charset="0"/>
              </a:rPr>
              <a:t>Дата и место рождения; 1920</a:t>
            </a:r>
            <a:r>
              <a:rPr lang="ru-RU" sz="1800" dirty="0">
                <a:latin typeface="Times New Roman" panose="02020603050405020304" pitchFamily="18" charset="0"/>
                <a:cs typeface="Times New Roman" panose="02020603050405020304" pitchFamily="18" charset="0"/>
              </a:rPr>
              <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с.Булава </a:t>
            </a:r>
            <a:r>
              <a:rPr lang="ru-RU" sz="1800" dirty="0" err="1">
                <a:latin typeface="Times New Roman" panose="02020603050405020304" pitchFamily="18" charset="0"/>
                <a:cs typeface="Times New Roman" panose="02020603050405020304" pitchFamily="18" charset="0"/>
              </a:rPr>
              <a:t>Ульчского</a:t>
            </a:r>
            <a:r>
              <a:rPr lang="ru-RU" sz="1800" dirty="0">
                <a:latin typeface="Times New Roman" panose="02020603050405020304" pitchFamily="18" charset="0"/>
                <a:cs typeface="Times New Roman" panose="02020603050405020304" pitchFamily="18" charset="0"/>
              </a:rPr>
              <a:t> района Нижне-Амурская область</a:t>
            </a:r>
            <a:br>
              <a:rPr lang="ru-RU" sz="1800" dirty="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Воинское звание: Лейтенант </a:t>
            </a:r>
            <a:r>
              <a:rPr lang="ru-RU" sz="1800" dirty="0">
                <a:latin typeface="Times New Roman" panose="02020603050405020304" pitchFamily="18" charset="0"/>
                <a:cs typeface="Times New Roman" panose="02020603050405020304" pitchFamily="18" charset="0"/>
              </a:rPr>
              <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Умер от </a:t>
            </a:r>
            <a:r>
              <a:rPr lang="ru-RU" sz="1800" dirty="0" smtClean="0">
                <a:latin typeface="Times New Roman" panose="02020603050405020304" pitchFamily="18" charset="0"/>
                <a:cs typeface="Times New Roman" panose="02020603050405020304" pitchFamily="18" charset="0"/>
              </a:rPr>
              <a:t>ран 08.09.1943 г.</a:t>
            </a:r>
            <a:br>
              <a:rPr lang="ru-RU" sz="1800" dirty="0" smtClean="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До войны окончил Николаевское на Амуре педагогическое училище, работал учителем в </a:t>
            </a:r>
            <a:r>
              <a:rPr lang="ru-RU" sz="1800" dirty="0" err="1">
                <a:latin typeface="Times New Roman" panose="02020603050405020304" pitchFamily="18" charset="0"/>
                <a:cs typeface="Times New Roman" panose="02020603050405020304" pitchFamily="18" charset="0"/>
              </a:rPr>
              <a:t>с.Аури</a:t>
            </a:r>
            <a:r>
              <a:rPr lang="ru-RU" sz="1800" dirty="0">
                <a:latin typeface="Times New Roman" panose="02020603050405020304" pitchFamily="18" charset="0"/>
                <a:cs typeface="Times New Roman" panose="02020603050405020304" pitchFamily="18" charset="0"/>
              </a:rPr>
              <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Командир взвода войсковой части 64163. В боях под </a:t>
            </a:r>
            <a:r>
              <a:rPr lang="ru-RU" sz="1800" dirty="0" smtClean="0">
                <a:latin typeface="Times New Roman" panose="02020603050405020304" pitchFamily="18" charset="0"/>
                <a:cs typeface="Times New Roman" panose="02020603050405020304" pitchFamily="18" charset="0"/>
              </a:rPr>
              <a:t>Москвой </a:t>
            </a:r>
            <a:r>
              <a:rPr lang="ru-RU" sz="1800" dirty="0">
                <a:latin typeface="Times New Roman" panose="02020603050405020304" pitchFamily="18" charset="0"/>
                <a:cs typeface="Times New Roman" panose="02020603050405020304" pitchFamily="18" charset="0"/>
              </a:rPr>
              <a:t>получил ранение</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Похоронен на ст. </a:t>
            </a:r>
            <a:r>
              <a:rPr lang="ru-RU" sz="1800" dirty="0" err="1">
                <a:latin typeface="Times New Roman" panose="02020603050405020304" pitchFamily="18" charset="0"/>
                <a:cs typeface="Times New Roman" panose="02020603050405020304" pitchFamily="18" charset="0"/>
              </a:rPr>
              <a:t>Матвенино</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Собинского</a:t>
            </a:r>
            <a:r>
              <a:rPr lang="ru-RU" sz="1800" dirty="0">
                <a:latin typeface="Times New Roman" panose="02020603050405020304" pitchFamily="18" charset="0"/>
                <a:cs typeface="Times New Roman" panose="02020603050405020304" pitchFamily="18" charset="0"/>
              </a:rPr>
              <a:t> р-на Владимирской обл.</a:t>
            </a:r>
            <a:r>
              <a:rPr lang="ru-RU" sz="1800" dirty="0"/>
              <a:t/>
            </a:r>
            <a:br>
              <a:rPr lang="ru-RU" sz="1800" dirty="0"/>
            </a:br>
            <a:r>
              <a:rPr lang="ru-RU" sz="1800" dirty="0" smtClean="0"/>
              <a:t/>
            </a:r>
            <a:br>
              <a:rPr lang="ru-RU" sz="1800" dirty="0" smtClean="0"/>
            </a:br>
            <a:r>
              <a:rPr lang="ru-RU" altLang="ru-RU" sz="1600" dirty="0" smtClean="0">
                <a:latin typeface="Times New Roman" panose="02020603050405020304" pitchFamily="18" charset="0"/>
                <a:cs typeface="Times New Roman" panose="02020603050405020304" pitchFamily="18" charset="0"/>
              </a:rPr>
              <a:t>Источник: портал «Память народа»</a:t>
            </a:r>
            <a:br>
              <a:rPr lang="ru-RU" altLang="ru-RU" sz="1600" dirty="0" smtClean="0">
                <a:latin typeface="Times New Roman" panose="02020603050405020304" pitchFamily="18" charset="0"/>
                <a:cs typeface="Times New Roman" panose="02020603050405020304" pitchFamily="18" charset="0"/>
              </a:rPr>
            </a:br>
            <a:endParaRPr lang="ru-RU" sz="1800"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6667" y="180622"/>
            <a:ext cx="4075288" cy="6536267"/>
          </a:xfrm>
          <a:prstGeom prst="rect">
            <a:avLst/>
          </a:prstGeom>
        </p:spPr>
      </p:pic>
    </p:spTree>
    <p:extLst>
      <p:ext uri="{BB962C8B-B14F-4D97-AF65-F5344CB8AC3E}">
        <p14:creationId xmlns:p14="http://schemas.microsoft.com/office/powerpoint/2010/main" val="18685319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199" y="365125"/>
            <a:ext cx="6208059" cy="6001808"/>
          </a:xfrm>
        </p:spPr>
        <p:txBody>
          <a:bodyPr>
            <a:normAutofit/>
          </a:bodyPr>
          <a:lstStyle/>
          <a:p>
            <a:pPr lvl="1" algn="l" rtl="0">
              <a:lnSpc>
                <a:spcPct val="90000"/>
              </a:lnSpc>
              <a:spcBef>
                <a:spcPct val="0"/>
              </a:spcBef>
            </a:pPr>
            <a:r>
              <a:rPr lang="ru-RU" sz="1600" dirty="0" smtClean="0">
                <a:latin typeface="Times New Roman" panose="02020603050405020304" pitchFamily="18" charset="0"/>
                <a:cs typeface="Times New Roman" panose="02020603050405020304" pitchFamily="18" charset="0"/>
              </a:rPr>
              <a:t>Дата рождения: 1912г.</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Дата и место призыва: 10.07. 1941</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Николаевский на Амуре ГВК Нижне-Амурской области </a:t>
            </a:r>
            <a:r>
              <a:rPr lang="ru-RU" sz="1600" dirty="0" err="1">
                <a:latin typeface="Times New Roman" panose="02020603050405020304" pitchFamily="18" charset="0"/>
                <a:cs typeface="Times New Roman" panose="02020603050405020304" pitchFamily="18" charset="0"/>
              </a:rPr>
              <a:t>г.Николаевск</a:t>
            </a:r>
            <a:r>
              <a:rPr lang="ru-RU" sz="1600" dirty="0">
                <a:latin typeface="Times New Roman" panose="02020603050405020304" pitchFamily="18" charset="0"/>
                <a:cs typeface="Times New Roman" panose="02020603050405020304" pitchFamily="18" charset="0"/>
              </a:rPr>
              <a:t> на Амуре</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Место службы: 347омсб </a:t>
            </a:r>
            <a:r>
              <a:rPr lang="ru-RU" sz="1600" dirty="0">
                <a:latin typeface="Times New Roman" panose="02020603050405020304" pitchFamily="18" charset="0"/>
                <a:cs typeface="Times New Roman" panose="02020603050405020304" pitchFamily="18" charset="0"/>
              </a:rPr>
              <a:t>8 </a:t>
            </a:r>
            <a:r>
              <a:rPr lang="ru-RU" sz="1600" dirty="0" err="1" smtClean="0">
                <a:latin typeface="Times New Roman" panose="02020603050405020304" pitchFamily="18" charset="0"/>
                <a:cs typeface="Times New Roman" panose="02020603050405020304" pitchFamily="18" charset="0"/>
              </a:rPr>
              <a:t>гв.мк</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гвардии ефрейтор</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Награды: орден </a:t>
            </a:r>
            <a:r>
              <a:rPr lang="ru-RU" sz="1600" dirty="0">
                <a:latin typeface="Times New Roman" panose="02020603050405020304" pitchFamily="18" charset="0"/>
                <a:cs typeface="Times New Roman" panose="02020603050405020304" pitchFamily="18" charset="0"/>
              </a:rPr>
              <a:t>Славы 3 степени, 3 медали «За Отвагу» 3 шт. «За Победу над Германией»,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Даты подвига:02.08.1944, 05.08.1944-11.08.1944,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Время пребывания в действующей Армии с 10.07.1941 по 09.05.1945 гг. Войсковая часть и должность: 1-й Украинский фронт, пехотинец. Умер 05.05.1988 г</a:t>
            </a:r>
            <a:r>
              <a:rPr lang="ru-RU" sz="1600" dirty="0"/>
              <a:t>. </a:t>
            </a:r>
            <a:r>
              <a:rPr lang="ru-RU" sz="1600" dirty="0" smtClean="0"/>
              <a:t/>
            </a:r>
            <a:br>
              <a:rPr lang="ru-RU" sz="1600" dirty="0" smtClean="0"/>
            </a:br>
            <a:r>
              <a:rPr lang="ru-RU" sz="1600" dirty="0"/>
              <a:t/>
            </a:r>
            <a:br>
              <a:rPr lang="ru-RU" sz="1600" dirty="0"/>
            </a:br>
            <a:r>
              <a:rPr lang="ru-RU" altLang="ru-RU" sz="1600" dirty="0" smtClean="0">
                <a:latin typeface="Times New Roman" panose="02020603050405020304" pitchFamily="18" charset="0"/>
                <a:cs typeface="Times New Roman" panose="02020603050405020304" pitchFamily="18" charset="0"/>
              </a:rPr>
              <a:t>Источник: портал «Память народа»</a:t>
            </a:r>
            <a:br>
              <a:rPr lang="ru-RU" altLang="ru-RU" sz="1600" dirty="0" smtClean="0">
                <a:latin typeface="Times New Roman" panose="02020603050405020304" pitchFamily="18" charset="0"/>
                <a:cs typeface="Times New Roman" panose="02020603050405020304" pitchFamily="18" charset="0"/>
              </a:rPr>
            </a:br>
            <a:endParaRPr lang="ru-RU" sz="1600"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2532" y="237067"/>
            <a:ext cx="4075289" cy="6333066"/>
          </a:xfrm>
          <a:prstGeom prst="rect">
            <a:avLst/>
          </a:prstGeom>
        </p:spPr>
      </p:pic>
    </p:spTree>
    <p:extLst>
      <p:ext uri="{BB962C8B-B14F-4D97-AF65-F5344CB8AC3E}">
        <p14:creationId xmlns:p14="http://schemas.microsoft.com/office/powerpoint/2010/main" val="36327319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199" y="365125"/>
            <a:ext cx="3666067" cy="4940653"/>
          </a:xfrm>
        </p:spPr>
        <p:txBody>
          <a:bodyPr>
            <a:normAutofit/>
          </a:bodyPr>
          <a:lstStyle/>
          <a:p>
            <a:pPr lvl="1" algn="l" rtl="0">
              <a:lnSpc>
                <a:spcPct val="90000"/>
              </a:lnSpc>
              <a:spcBef>
                <a:spcPct val="0"/>
              </a:spcBef>
            </a:pPr>
            <a:r>
              <a:rPr lang="ru-RU" sz="1600" dirty="0" smtClean="0">
                <a:latin typeface="Times New Roman" panose="02020603050405020304" pitchFamily="18" charset="0"/>
                <a:cs typeface="Times New Roman" panose="02020603050405020304" pitchFamily="18" charset="0"/>
              </a:rPr>
              <a:t>Дата и место рождения: 21.09.1925 </a:t>
            </a:r>
            <a:r>
              <a:rPr lang="ru-RU" sz="1600" dirty="0" err="1" smtClean="0">
                <a:latin typeface="Times New Roman" panose="02020603050405020304" pitchFamily="18" charset="0"/>
                <a:cs typeface="Times New Roman" panose="02020603050405020304" pitchFamily="18" charset="0"/>
              </a:rPr>
              <a:t>с.Азаричи</a:t>
            </a:r>
            <a:r>
              <a:rPr lang="ru-RU" sz="1600" dirty="0">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Новозыбковский</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р-он</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Орловская обл.</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Дата призыва: 01.12. 1943 г.</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876-й стрелковый полк,</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рядовой</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Время пребывания </a:t>
            </a:r>
            <a:r>
              <a:rPr lang="ru-RU" sz="1600" dirty="0" smtClean="0">
                <a:latin typeface="Times New Roman" panose="02020603050405020304" pitchFamily="18" charset="0"/>
                <a:cs typeface="Times New Roman" panose="02020603050405020304" pitchFamily="18" charset="0"/>
              </a:rPr>
              <a:t>в </a:t>
            </a:r>
            <a:r>
              <a:rPr lang="ru-RU" sz="1600" dirty="0">
                <a:latin typeface="Times New Roman" panose="02020603050405020304" pitchFamily="18" charset="0"/>
                <a:cs typeface="Times New Roman" panose="02020603050405020304" pitchFamily="18" charset="0"/>
              </a:rPr>
              <a:t>действующей Армии с 01.12.1943 по 04.01.1944. Минометчик. Инвалид  войны 2 группы. </a:t>
            </a:r>
            <a:r>
              <a:rPr lang="ru-RU" sz="1600" dirty="0" smtClean="0">
                <a:latin typeface="Times New Roman" panose="02020603050405020304" pitchFamily="18" charset="0"/>
                <a:cs typeface="Times New Roman" panose="02020603050405020304" pitchFamily="18" charset="0"/>
              </a:rPr>
              <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Умер </a:t>
            </a:r>
            <a:r>
              <a:rPr lang="ru-RU" sz="1600" dirty="0">
                <a:latin typeface="Times New Roman" panose="02020603050405020304" pitchFamily="18" charset="0"/>
                <a:cs typeface="Times New Roman" panose="02020603050405020304" pitchFamily="18" charset="0"/>
              </a:rPr>
              <a:t>28.08.1998 </a:t>
            </a:r>
            <a:r>
              <a:rPr lang="ru-RU" sz="1600" dirty="0" smtClean="0">
                <a:latin typeface="Times New Roman" panose="02020603050405020304" pitchFamily="18" charset="0"/>
                <a:cs typeface="Times New Roman" panose="02020603050405020304" pitchFamily="18" charset="0"/>
              </a:rPr>
              <a:t>г.</a:t>
            </a:r>
            <a:br>
              <a:rPr lang="ru-RU" sz="1600" dirty="0" smtClean="0">
                <a:latin typeface="Times New Roman" panose="02020603050405020304" pitchFamily="18" charset="0"/>
                <a:cs typeface="Times New Roman" panose="02020603050405020304" pitchFamily="18" charset="0"/>
              </a:rPr>
            </a:br>
            <a:r>
              <a:rPr lang="ru-RU" altLang="ru-RU" sz="1600" dirty="0" smtClean="0">
                <a:latin typeface="Times New Roman" panose="02020603050405020304" pitchFamily="18" charset="0"/>
                <a:cs typeface="Times New Roman" panose="02020603050405020304" pitchFamily="18" charset="0"/>
              </a:rPr>
              <a:t>Источник: портал «Память народа»</a:t>
            </a:r>
            <a:br>
              <a:rPr lang="ru-RU" altLang="ru-RU" sz="1600" dirty="0" smtClean="0">
                <a:latin typeface="Times New Roman" panose="02020603050405020304" pitchFamily="18" charset="0"/>
                <a:cs typeface="Times New Roman" panose="02020603050405020304" pitchFamily="18" charset="0"/>
              </a:rPr>
            </a:br>
            <a:r>
              <a:rPr lang="ru-RU" altLang="ru-RU" sz="1600" dirty="0" smtClean="0">
                <a:latin typeface="Times New Roman" panose="02020603050405020304" pitchFamily="18" charset="0"/>
                <a:cs typeface="Times New Roman" panose="02020603050405020304" pitchFamily="18" charset="0"/>
              </a:rPr>
              <a:t>     </a:t>
            </a:r>
            <a:endParaRPr lang="ru-RU" sz="16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0532" y="203200"/>
            <a:ext cx="3838223" cy="6434667"/>
          </a:xfrm>
          <a:prstGeom prst="rect">
            <a:avLst/>
          </a:prstGeom>
        </p:spPr>
      </p:pic>
    </p:spTree>
    <p:extLst>
      <p:ext uri="{BB962C8B-B14F-4D97-AF65-F5344CB8AC3E}">
        <p14:creationId xmlns:p14="http://schemas.microsoft.com/office/powerpoint/2010/main" val="14348896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5616388" cy="5471231"/>
          </a:xfrm>
        </p:spPr>
        <p:txBody>
          <a:bodyPr>
            <a:normAutofit/>
          </a:bodyPr>
          <a:lstStyle/>
          <a:p>
            <a:pPr lvl="1" algn="l" rtl="0">
              <a:lnSpc>
                <a:spcPct val="90000"/>
              </a:lnSpc>
              <a:spcBef>
                <a:spcPct val="0"/>
              </a:spcBef>
            </a:pPr>
            <a:r>
              <a:rPr lang="ru-RU" sz="1600" dirty="0" smtClean="0">
                <a:latin typeface="Times New Roman" panose="02020603050405020304" pitchFamily="18" charset="0"/>
                <a:cs typeface="Times New Roman" panose="02020603050405020304" pitchFamily="18" charset="0"/>
              </a:rPr>
              <a:t>Дата и место рождения: 1904</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err="1" smtClean="0">
                <a:latin typeface="Times New Roman" panose="02020603050405020304" pitchFamily="18" charset="0"/>
                <a:cs typeface="Times New Roman" panose="02020603050405020304" pitchFamily="18" charset="0"/>
              </a:rPr>
              <a:t>с.Укан</a:t>
            </a:r>
            <a:r>
              <a:rPr lang="ru-RU" sz="1600" dirty="0">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Ярский</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район Удмуртская </a:t>
            </a:r>
            <a:r>
              <a:rPr lang="ru-RU" sz="1600" dirty="0" smtClean="0">
                <a:latin typeface="Times New Roman" panose="02020603050405020304" pitchFamily="18" charset="0"/>
                <a:cs typeface="Times New Roman" panose="02020603050405020304" pitchFamily="18" charset="0"/>
              </a:rPr>
              <a:t>ОА</a:t>
            </a:r>
            <a:br>
              <a:rPr lang="ru-RU" sz="1600" dirty="0" smtClean="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Место призыва: </a:t>
            </a:r>
            <a:r>
              <a:rPr lang="ru-RU" sz="1600" dirty="0" err="1" smtClean="0">
                <a:latin typeface="Times New Roman" panose="02020603050405020304" pitchFamily="18" charset="0"/>
                <a:cs typeface="Times New Roman" panose="02020603050405020304" pitchFamily="18" charset="0"/>
              </a:rPr>
              <a:t>Ульчский</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РВК Нижне-Амурской </a:t>
            </a:r>
            <a:r>
              <a:rPr lang="ru-RU" sz="1600" dirty="0">
                <a:latin typeface="Times New Roman" panose="02020603050405020304" pitchFamily="18" charset="0"/>
                <a:cs typeface="Times New Roman" panose="02020603050405020304" pitchFamily="18" charset="0"/>
              </a:rPr>
              <a:t>области</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Место службы: </a:t>
            </a:r>
            <a:r>
              <a:rPr lang="ru-RU" sz="1600" dirty="0" smtClean="0">
                <a:latin typeface="Times New Roman" panose="02020603050405020304" pitchFamily="18" charset="0"/>
                <a:cs typeface="Times New Roman" panose="02020603050405020304" pitchFamily="18" charset="0"/>
              </a:rPr>
              <a:t>67361 </a:t>
            </a:r>
            <a:r>
              <a:rPr lang="ru-RU" sz="1600" dirty="0">
                <a:latin typeface="Times New Roman" panose="02020603050405020304" pitchFamily="18" charset="0"/>
                <a:cs typeface="Times New Roman" panose="02020603050405020304" pitchFamily="18" charset="0"/>
              </a:rPr>
              <a:t>к</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Воинское звание: красноармеец</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Пропал </a:t>
            </a:r>
            <a:r>
              <a:rPr lang="ru-RU" sz="1600" dirty="0" smtClean="0">
                <a:latin typeface="Times New Roman" panose="02020603050405020304" pitchFamily="18" charset="0"/>
                <a:cs typeface="Times New Roman" panose="02020603050405020304" pitchFamily="18" charset="0"/>
              </a:rPr>
              <a:t> без </a:t>
            </a:r>
            <a:r>
              <a:rPr lang="ru-RU" sz="1600" dirty="0" smtClean="0">
                <a:latin typeface="Times New Roman" panose="02020603050405020304" pitchFamily="18" charset="0"/>
                <a:cs typeface="Times New Roman" panose="02020603050405020304" pitchFamily="18" charset="0"/>
              </a:rPr>
              <a:t>вести.</a:t>
            </a:r>
            <a:br>
              <a:rPr lang="ru-RU" sz="1600" dirty="0" smtClean="0">
                <a:latin typeface="Times New Roman" panose="02020603050405020304" pitchFamily="18" charset="0"/>
                <a:cs typeface="Times New Roman" panose="02020603050405020304" pitchFamily="18" charset="0"/>
              </a:rPr>
            </a:br>
            <a:r>
              <a:rPr lang="ru-RU" altLang="ru-RU" sz="1600" dirty="0" smtClean="0">
                <a:latin typeface="Times New Roman" panose="02020603050405020304" pitchFamily="18" charset="0"/>
                <a:cs typeface="Times New Roman" panose="02020603050405020304" pitchFamily="18" charset="0"/>
              </a:rPr>
              <a:t>Источник: портал «Память народа»</a:t>
            </a:r>
            <a:br>
              <a:rPr lang="ru-RU" altLang="ru-RU" sz="1600" dirty="0" smtClean="0">
                <a:latin typeface="Times New Roman" panose="02020603050405020304" pitchFamily="18" charset="0"/>
                <a:cs typeface="Times New Roman" panose="02020603050405020304" pitchFamily="18" charset="0"/>
              </a:rPr>
            </a:br>
            <a:endParaRPr lang="ru-RU" sz="16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2801" y="248356"/>
            <a:ext cx="3623732" cy="6355644"/>
          </a:xfrm>
          <a:prstGeom prst="rect">
            <a:avLst/>
          </a:prstGeom>
        </p:spPr>
      </p:pic>
    </p:spTree>
    <p:extLst>
      <p:ext uri="{BB962C8B-B14F-4D97-AF65-F5344CB8AC3E}">
        <p14:creationId xmlns:p14="http://schemas.microsoft.com/office/powerpoint/2010/main" val="10535289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6925235" cy="5157134"/>
          </a:xfrm>
        </p:spPr>
        <p:txBody>
          <a:bodyPr>
            <a:normAutofit/>
          </a:bodyPr>
          <a:lstStyle/>
          <a:p>
            <a:r>
              <a:rPr lang="ru-RU" sz="3200" dirty="0" smtClean="0">
                <a:latin typeface="Times New Roman" panose="02020603050405020304" pitchFamily="18" charset="0"/>
                <a:cs typeface="Times New Roman" panose="02020603050405020304" pitchFamily="18" charset="0"/>
              </a:rPr>
              <a:t>Ляпунов Петр Дмитриевич</a:t>
            </a:r>
            <a:br>
              <a:rPr lang="ru-RU" sz="32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Дата и место рождения: 1924</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Удмуртская АССР</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звание: рядовой</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Призван 26.08.1942 г.</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Погиб на фронте в июле 1943 г.</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Информация: со слов родственников, сестры </a:t>
            </a:r>
            <a:r>
              <a:rPr lang="ru-RU" sz="2400" dirty="0" err="1" smtClean="0">
                <a:latin typeface="Times New Roman" panose="02020603050405020304" pitchFamily="18" charset="0"/>
                <a:cs typeface="Times New Roman" panose="02020603050405020304" pitchFamily="18" charset="0"/>
              </a:rPr>
              <a:t>Нацвиной</a:t>
            </a:r>
            <a:r>
              <a:rPr lang="ru-RU" sz="2400" dirty="0" smtClean="0">
                <a:latin typeface="Times New Roman" panose="02020603050405020304" pitchFamily="18" charset="0"/>
                <a:cs typeface="Times New Roman" panose="02020603050405020304" pitchFamily="18" charset="0"/>
              </a:rPr>
              <a:t> Клавдии Дмитриевны</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67454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5856381"/>
          </a:xfrm>
        </p:spPr>
        <p:txBody>
          <a:bodyPr>
            <a:normAutofit/>
          </a:bodyPr>
          <a:lstStyle/>
          <a:p>
            <a:pPr lvl="1" algn="l" rtl="0">
              <a:lnSpc>
                <a:spcPct val="90000"/>
              </a:lnSpc>
              <a:spcBef>
                <a:spcPct val="0"/>
              </a:spcBef>
            </a:pPr>
            <a:r>
              <a:rPr lang="ru-RU" sz="2800" dirty="0" smtClean="0">
                <a:latin typeface="Times New Roman" panose="02020603050405020304" pitchFamily="18" charset="0"/>
                <a:cs typeface="Times New Roman" panose="02020603050405020304" pitchFamily="18" charset="0"/>
              </a:rPr>
              <a:t>Николаев Георгий Иосифович</a:t>
            </a:r>
            <a:br>
              <a:rPr lang="ru-RU" sz="28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Дата и место рождения: 1926</a:t>
            </a:r>
            <a:br>
              <a:rPr lang="ru-RU" sz="1600" dirty="0" smtClean="0">
                <a:latin typeface="Times New Roman" panose="02020603050405020304" pitchFamily="18" charset="0"/>
                <a:cs typeface="Times New Roman" panose="02020603050405020304" pitchFamily="18" charset="0"/>
              </a:rPr>
            </a:br>
            <a:r>
              <a:rPr lang="ru-RU" sz="1600" dirty="0" err="1" smtClean="0">
                <a:latin typeface="Times New Roman" panose="02020603050405020304" pitchFamily="18" charset="0"/>
                <a:cs typeface="Times New Roman" panose="02020603050405020304" pitchFamily="18" charset="0"/>
              </a:rPr>
              <a:t>с.Шумиха</a:t>
            </a:r>
            <a:r>
              <a:rPr lang="ru-RU" sz="1600" dirty="0" smtClean="0">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Петрокаменский</a:t>
            </a:r>
            <a:r>
              <a:rPr lang="ru-RU" sz="1600" dirty="0" smtClean="0">
                <a:latin typeface="Times New Roman" panose="02020603050405020304" pitchFamily="18" charset="0"/>
                <a:cs typeface="Times New Roman" panose="02020603050405020304" pitchFamily="18" charset="0"/>
              </a:rPr>
              <a:t> район </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Свердловской области</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Звание: рядовой</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Дата призыва: 1943</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Место службы: 54 гвардейский артиллерийский полк</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27 </a:t>
            </a:r>
            <a:r>
              <a:rPr lang="ru-RU" sz="1600" dirty="0" err="1" smtClean="0">
                <a:latin typeface="Times New Roman" panose="02020603050405020304" pitchFamily="18" charset="0"/>
                <a:cs typeface="Times New Roman" panose="02020603050405020304" pitchFamily="18" charset="0"/>
              </a:rPr>
              <a:t>гв</a:t>
            </a:r>
            <a:r>
              <a:rPr lang="ru-RU" sz="1600" dirty="0" smtClean="0">
                <a:latin typeface="Times New Roman" panose="02020603050405020304" pitchFamily="18" charset="0"/>
                <a:cs typeface="Times New Roman" panose="02020603050405020304" pitchFamily="18" charset="0"/>
              </a:rPr>
              <a:t>. стрелковой дивизии</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Награды:</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Орден Отечественной войны </a:t>
            </a:r>
            <a:r>
              <a:rPr lang="en-US" sz="1600" dirty="0" smtClean="0">
                <a:latin typeface="Times New Roman" panose="02020603050405020304" pitchFamily="18" charset="0"/>
                <a:cs typeface="Times New Roman" panose="02020603050405020304" pitchFamily="18" charset="0"/>
              </a:rPr>
              <a:t>II  </a:t>
            </a:r>
            <a:r>
              <a:rPr lang="ru-RU" sz="1600" dirty="0" smtClean="0">
                <a:latin typeface="Times New Roman" panose="02020603050405020304" pitchFamily="18" charset="0"/>
                <a:cs typeface="Times New Roman" panose="02020603050405020304" pitchFamily="18" charset="0"/>
              </a:rPr>
              <a:t>степени</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медали «За отвагу», «За освобождение Варшавы» «За взятие Берлина» «За Победу над Германией в Великой Отечественной войне 1941-1945 гг</a:t>
            </a:r>
            <a:r>
              <a:rPr lang="ru-RU" sz="1600" dirty="0" smtClean="0">
                <a:latin typeface="Times New Roman" panose="02020603050405020304" pitchFamily="18" charset="0"/>
                <a:cs typeface="Times New Roman" panose="02020603050405020304" pitchFamily="18" charset="0"/>
              </a:rPr>
              <a:t>.»</a:t>
            </a:r>
            <a:br>
              <a:rPr lang="ru-RU" sz="1600" dirty="0" smtClean="0">
                <a:latin typeface="Times New Roman" panose="02020603050405020304" pitchFamily="18" charset="0"/>
                <a:cs typeface="Times New Roman" panose="02020603050405020304" pitchFamily="18" charset="0"/>
              </a:rPr>
            </a:br>
            <a:r>
              <a:rPr lang="ru-RU" sz="2800" dirty="0" smtClean="0">
                <a:latin typeface="Times New Roman" panose="02020603050405020304" pitchFamily="18" charset="0"/>
                <a:cs typeface="Times New Roman" panose="02020603050405020304" pitchFamily="18" charset="0"/>
              </a:rPr>
              <a:t/>
            </a:r>
            <a:br>
              <a:rPr lang="ru-RU" sz="2800" dirty="0" smtClean="0">
                <a:latin typeface="Times New Roman" panose="02020603050405020304" pitchFamily="18" charset="0"/>
                <a:cs typeface="Times New Roman" panose="02020603050405020304" pitchFamily="18" charset="0"/>
              </a:rPr>
            </a:br>
            <a:r>
              <a:rPr lang="ru-RU" altLang="ru-RU" sz="1600" dirty="0" smtClean="0">
                <a:latin typeface="Times New Roman" panose="02020603050405020304" pitchFamily="18" charset="0"/>
                <a:cs typeface="Times New Roman" panose="02020603050405020304" pitchFamily="18" charset="0"/>
              </a:rPr>
              <a:t>Источник: портал «Память народа»</a:t>
            </a:r>
            <a:br>
              <a:rPr lang="ru-RU" altLang="ru-RU" sz="1600" dirty="0" smtClean="0">
                <a:latin typeface="Times New Roman" panose="02020603050405020304" pitchFamily="18" charset="0"/>
                <a:cs typeface="Times New Roman" panose="02020603050405020304" pitchFamily="18" charset="0"/>
              </a:rPr>
            </a:br>
            <a:r>
              <a:rPr lang="ru-RU" sz="2800" dirty="0">
                <a:latin typeface="Times New Roman" panose="02020603050405020304" pitchFamily="18" charset="0"/>
                <a:cs typeface="Times New Roman" panose="02020603050405020304" pitchFamily="18" charset="0"/>
              </a:rPr>
              <a:t/>
            </a:r>
            <a:br>
              <a:rPr lang="ru-RU" sz="2800" dirty="0">
                <a:latin typeface="Times New Roman" panose="02020603050405020304" pitchFamily="18" charset="0"/>
                <a:cs typeface="Times New Roman" panose="02020603050405020304" pitchFamily="18" charset="0"/>
              </a:rPr>
            </a:br>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7461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5517444" cy="6238874"/>
          </a:xfrm>
        </p:spPr>
        <p:txBody>
          <a:bodyPr>
            <a:normAutofit/>
          </a:bodyPr>
          <a:lstStyle/>
          <a:p>
            <a:r>
              <a:rPr lang="ru-RU" sz="1600" dirty="0">
                <a:latin typeface="Times New Roman" panose="02020603050405020304" pitchFamily="18" charset="0"/>
                <a:cs typeface="Times New Roman" panose="02020603050405020304" pitchFamily="18" charset="0"/>
              </a:rPr>
              <a:t>19.08.1919с.Демкино Пензенской области</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Орденом Победы и орденом Жукова</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Воевала в </a:t>
            </a:r>
            <a:r>
              <a:rPr lang="ru-RU" sz="1600" dirty="0" err="1">
                <a:latin typeface="Times New Roman" panose="02020603050405020304" pitchFamily="18" charset="0"/>
                <a:cs typeface="Times New Roman" panose="02020603050405020304" pitchFamily="18" charset="0"/>
              </a:rPr>
              <a:t>г.Энгельсе</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Умерла 24.03.2004</a:t>
            </a:r>
            <a:br>
              <a:rPr lang="ru-RU" sz="1600" dirty="0">
                <a:latin typeface="Times New Roman" panose="02020603050405020304" pitchFamily="18" charset="0"/>
                <a:cs typeface="Times New Roman" panose="02020603050405020304" pitchFamily="18" charset="0"/>
              </a:rPr>
            </a:br>
            <a:endParaRPr lang="ru-RU" sz="16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3466" y="365124"/>
            <a:ext cx="4030133" cy="6238875"/>
          </a:xfrm>
          <a:prstGeom prst="rect">
            <a:avLst/>
          </a:prstGeom>
        </p:spPr>
      </p:pic>
    </p:spTree>
    <p:extLst>
      <p:ext uri="{BB962C8B-B14F-4D97-AF65-F5344CB8AC3E}">
        <p14:creationId xmlns:p14="http://schemas.microsoft.com/office/powerpoint/2010/main" val="33388791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199" y="365125"/>
            <a:ext cx="6136341" cy="5820522"/>
          </a:xfrm>
        </p:spPr>
        <p:txBody>
          <a:bodyPr>
            <a:normAutofit/>
          </a:bodyPr>
          <a:lstStyle/>
          <a:p>
            <a:r>
              <a:rPr lang="ru-RU" sz="1600" dirty="0" smtClean="0">
                <a:latin typeface="Times New Roman" panose="02020603050405020304" pitchFamily="18" charset="0"/>
                <a:cs typeface="Times New Roman" panose="02020603050405020304" pitchFamily="18" charset="0"/>
              </a:rPr>
              <a:t>Объедков Александр Никифорович</a:t>
            </a:r>
            <a:br>
              <a:rPr lang="ru-RU" sz="1600" dirty="0" smtClean="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Дата рождения:</a:t>
            </a:r>
            <a:r>
              <a:rPr lang="ru-RU" sz="1600" dirty="0">
                <a:latin typeface="Times New Roman" panose="02020603050405020304" pitchFamily="18" charset="0"/>
                <a:cs typeface="Times New Roman" panose="02020603050405020304" pitchFamily="18" charset="0"/>
              </a:rPr>
              <a:t> __.__.1917 </a:t>
            </a:r>
            <a:br>
              <a:rPr lang="ru-RU" sz="1600" dirty="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Место рождения:</a:t>
            </a:r>
            <a:r>
              <a:rPr lang="ru-RU" sz="1600" dirty="0">
                <a:latin typeface="Times New Roman" panose="02020603050405020304" pitchFamily="18" charset="0"/>
                <a:cs typeface="Times New Roman" panose="02020603050405020304" pitchFamily="18" charset="0"/>
              </a:rPr>
              <a:t> Амурская обл., </a:t>
            </a:r>
            <a:r>
              <a:rPr lang="ru-RU" sz="1600" dirty="0" err="1">
                <a:latin typeface="Times New Roman" panose="02020603050405020304" pitchFamily="18" charset="0"/>
                <a:cs typeface="Times New Roman" panose="02020603050405020304" pitchFamily="18" charset="0"/>
              </a:rPr>
              <a:t>Завитинский</a:t>
            </a:r>
            <a:r>
              <a:rPr lang="ru-RU" sz="1600" dirty="0">
                <a:latin typeface="Times New Roman" panose="02020603050405020304" pitchFamily="18" charset="0"/>
                <a:cs typeface="Times New Roman" panose="02020603050405020304" pitchFamily="18" charset="0"/>
              </a:rPr>
              <a:t> р-н, с. Екатеринославка </a:t>
            </a:r>
            <a:br>
              <a:rPr lang="ru-RU" sz="1600" dirty="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Наименование награды:</a:t>
            </a:r>
            <a:r>
              <a:rPr lang="ru-RU" sz="1600" dirty="0">
                <a:latin typeface="Times New Roman" panose="02020603050405020304" pitchFamily="18" charset="0"/>
                <a:cs typeface="Times New Roman" panose="02020603050405020304" pitchFamily="18" charset="0"/>
              </a:rPr>
              <a:t> Орден Отечественной войны II степени </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Источник: Портал «Память народа»</a:t>
            </a:r>
            <a:r>
              <a:rPr lang="ru-RU" sz="2800" dirty="0"/>
              <a:t/>
            </a:r>
            <a:br>
              <a:rPr lang="ru-RU" sz="2800" dirty="0"/>
            </a:br>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98912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5275729" cy="5533651"/>
          </a:xfrm>
        </p:spPr>
        <p:txBody>
          <a:bodyPr>
            <a:normAutofit/>
          </a:bodyPr>
          <a:lstStyle/>
          <a:p>
            <a:r>
              <a:rPr lang="ru-RU" sz="2800" dirty="0" err="1" smtClean="0">
                <a:latin typeface="Times New Roman" panose="02020603050405020304" pitchFamily="18" charset="0"/>
                <a:cs typeface="Times New Roman" panose="02020603050405020304" pitchFamily="18" charset="0"/>
              </a:rPr>
              <a:t>Одесин</a:t>
            </a:r>
            <a:r>
              <a:rPr lang="ru-RU" sz="2800" dirty="0" smtClean="0">
                <a:latin typeface="Times New Roman" panose="02020603050405020304" pitchFamily="18" charset="0"/>
                <a:cs typeface="Times New Roman" panose="02020603050405020304" pitchFamily="18" charset="0"/>
              </a:rPr>
              <a:t> Константин Никитич</a:t>
            </a:r>
            <a:br>
              <a:rPr lang="ru-RU" sz="28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Дата и место рождения: 1919</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с.Булава </a:t>
            </a:r>
            <a:r>
              <a:rPr lang="ru-RU" sz="1600" dirty="0" err="1" smtClean="0">
                <a:latin typeface="Times New Roman" panose="02020603050405020304" pitchFamily="18" charset="0"/>
                <a:cs typeface="Times New Roman" panose="02020603050405020304" pitchFamily="18" charset="0"/>
              </a:rPr>
              <a:t>Ульчского</a:t>
            </a:r>
            <a:r>
              <a:rPr lang="ru-RU" sz="1600" dirty="0" smtClean="0">
                <a:latin typeface="Times New Roman" panose="02020603050405020304" pitchFamily="18" charset="0"/>
                <a:cs typeface="Times New Roman" panose="02020603050405020304" pitchFamily="18" charset="0"/>
              </a:rPr>
              <a:t> района Хабаровского края</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Звание: лейтенант</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Место службы:</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126 </a:t>
            </a:r>
            <a:r>
              <a:rPr lang="ru-RU" sz="1600" dirty="0" err="1" smtClean="0">
                <a:latin typeface="Times New Roman" panose="02020603050405020304" pitchFamily="18" charset="0"/>
                <a:cs typeface="Times New Roman" panose="02020603050405020304" pitchFamily="18" charset="0"/>
              </a:rPr>
              <a:t>осбр</a:t>
            </a:r>
            <a:r>
              <a:rPr lang="ru-RU" sz="1600" dirty="0" smtClean="0">
                <a:latin typeface="Times New Roman" panose="02020603050405020304" pitchFamily="18" charset="0"/>
                <a:cs typeface="Times New Roman" panose="02020603050405020304" pitchFamily="18" charset="0"/>
              </a:rPr>
              <a:t>, 126 стрелковая бригада</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Умер от ран 25.06.1942 г. </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Похоронен в д. </a:t>
            </a:r>
            <a:r>
              <a:rPr lang="ru-RU" sz="1600" dirty="0" err="1" smtClean="0">
                <a:latin typeface="Times New Roman" panose="02020603050405020304" pitchFamily="18" charset="0"/>
                <a:cs typeface="Times New Roman" panose="02020603050405020304" pitchFamily="18" charset="0"/>
              </a:rPr>
              <a:t>Репище</a:t>
            </a:r>
            <a:r>
              <a:rPr lang="ru-RU" sz="1600" dirty="0" smtClean="0">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Мтарорусского</a:t>
            </a:r>
            <a:r>
              <a:rPr lang="ru-RU" sz="1600" dirty="0" smtClean="0">
                <a:latin typeface="Times New Roman" panose="02020603050405020304" pitchFamily="18" charset="0"/>
                <a:cs typeface="Times New Roman" panose="02020603050405020304" pitchFamily="18" charset="0"/>
              </a:rPr>
              <a:t> района Новгородской области</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Источник: Портал «Память народа»</a:t>
            </a:r>
            <a:r>
              <a:rPr lang="ru-RU" sz="2800" dirty="0" smtClean="0">
                <a:latin typeface="Times New Roman" panose="02020603050405020304" pitchFamily="18" charset="0"/>
                <a:cs typeface="Times New Roman" panose="02020603050405020304" pitchFamily="18" charset="0"/>
              </a:rPr>
              <a:t/>
            </a:r>
            <a:br>
              <a:rPr lang="ru-RU" sz="2800" dirty="0" smtClean="0">
                <a:latin typeface="Times New Roman" panose="02020603050405020304" pitchFamily="18" charset="0"/>
                <a:cs typeface="Times New Roman" panose="02020603050405020304" pitchFamily="18" charset="0"/>
              </a:rPr>
            </a:br>
            <a:r>
              <a:rPr lang="ru-RU" sz="2800" dirty="0" smtClean="0">
                <a:latin typeface="Times New Roman" panose="02020603050405020304" pitchFamily="18" charset="0"/>
                <a:cs typeface="Times New Roman" panose="02020603050405020304" pitchFamily="18" charset="0"/>
              </a:rPr>
              <a:t/>
            </a:r>
            <a:br>
              <a:rPr lang="ru-RU" sz="2800" dirty="0" smtClean="0">
                <a:latin typeface="Times New Roman" panose="02020603050405020304" pitchFamily="18" charset="0"/>
                <a:cs typeface="Times New Roman" panose="02020603050405020304" pitchFamily="18" charset="0"/>
              </a:rPr>
            </a:br>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25772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4522694" cy="5282640"/>
          </a:xfrm>
        </p:spPr>
        <p:txBody>
          <a:bodyPr>
            <a:normAutofit/>
          </a:bodyPr>
          <a:lstStyle/>
          <a:p>
            <a:r>
              <a:rPr lang="ru-RU" sz="2800" dirty="0" smtClean="0">
                <a:latin typeface="Times New Roman" panose="02020603050405020304" pitchFamily="18" charset="0"/>
                <a:cs typeface="Times New Roman" panose="02020603050405020304" pitchFamily="18" charset="0"/>
              </a:rPr>
              <a:t>Пластин Илья Тарасович</a:t>
            </a:r>
            <a:br>
              <a:rPr lang="ru-RU" sz="2800" dirty="0" smtClean="0">
                <a:latin typeface="Times New Roman" panose="02020603050405020304" pitchFamily="18" charset="0"/>
                <a:cs typeface="Times New Roman" panose="02020603050405020304" pitchFamily="18" charset="0"/>
              </a:rPr>
            </a:br>
            <a:r>
              <a:rPr lang="ru-RU" sz="2800" dirty="0">
                <a:latin typeface="Times New Roman" panose="02020603050405020304" pitchFamily="18" charset="0"/>
                <a:cs typeface="Times New Roman" panose="02020603050405020304" pitchFamily="18" charset="0"/>
              </a:rPr>
              <a:t> </a:t>
            </a:r>
            <a:r>
              <a:rPr lang="ru-RU" sz="2800" dirty="0" smtClean="0">
                <a:latin typeface="Times New Roman" panose="02020603050405020304" pitchFamily="18" charset="0"/>
                <a:cs typeface="Times New Roman" panose="02020603050405020304" pitchFamily="18" charset="0"/>
              </a:rPr>
              <a:t>дата рождения: 1917 г.</a:t>
            </a:r>
            <a:br>
              <a:rPr lang="ru-RU" sz="2800" dirty="0" smtClean="0">
                <a:latin typeface="Times New Roman" panose="02020603050405020304" pitchFamily="18" charset="0"/>
                <a:cs typeface="Times New Roman" panose="02020603050405020304" pitchFamily="18" charset="0"/>
              </a:rPr>
            </a:br>
            <a:r>
              <a:rPr lang="ru-RU" sz="2800" dirty="0" smtClean="0">
                <a:latin typeface="Times New Roman" panose="02020603050405020304" pitchFamily="18" charset="0"/>
                <a:cs typeface="Times New Roman" panose="02020603050405020304" pitchFamily="18" charset="0"/>
              </a:rPr>
              <a:t>Погиб</a:t>
            </a:r>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3717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5157" y="284102"/>
            <a:ext cx="4413954" cy="6263454"/>
          </a:xfrm>
          <a:prstGeom prst="rect">
            <a:avLst/>
          </a:prstGeom>
        </p:spPr>
      </p:pic>
      <p:sp>
        <p:nvSpPr>
          <p:cNvPr id="12" name="Прямоугольник 11"/>
          <p:cNvSpPr/>
          <p:nvPr/>
        </p:nvSpPr>
        <p:spPr>
          <a:xfrm>
            <a:off x="1603021" y="284101"/>
            <a:ext cx="4708131" cy="3539430"/>
          </a:xfrm>
          <a:prstGeom prst="rect">
            <a:avLst/>
          </a:prstGeom>
        </p:spPr>
        <p:txBody>
          <a:bodyPr wrap="square">
            <a:spAutoFit/>
          </a:bodyPr>
          <a:lstStyle/>
          <a:p>
            <a:pPr lvl="0" eaLnBrk="0" fontAlgn="base" hangingPunct="0">
              <a:spcBef>
                <a:spcPct val="0"/>
              </a:spcBef>
              <a:spcAft>
                <a:spcPct val="0"/>
              </a:spcAft>
            </a:pPr>
            <a:r>
              <a:rPr lang="ru-RU" altLang="ru-RU" sz="1600" dirty="0">
                <a:latin typeface="Times New Roman" panose="02020603050405020304" pitchFamily="18" charset="0"/>
                <a:cs typeface="Times New Roman" panose="02020603050405020304" pitchFamily="18" charset="0"/>
              </a:rPr>
              <a:t>Дата </a:t>
            </a:r>
            <a:r>
              <a:rPr lang="ru-RU" altLang="ru-RU" sz="1600" dirty="0" smtClean="0">
                <a:latin typeface="Times New Roman" panose="02020603050405020304" pitchFamily="18" charset="0"/>
                <a:cs typeface="Times New Roman" panose="02020603050405020304" pitchFamily="18" charset="0"/>
              </a:rPr>
              <a:t>рождения:</a:t>
            </a:r>
            <a:r>
              <a:rPr lang="ru-RU" altLang="ru-RU" sz="1600" dirty="0">
                <a:latin typeface="Times New Roman" panose="02020603050405020304" pitchFamily="18" charset="0"/>
                <a:cs typeface="Times New Roman" panose="02020603050405020304" pitchFamily="18" charset="0"/>
              </a:rPr>
              <a:t> </a:t>
            </a:r>
            <a:r>
              <a:rPr lang="ru-RU" altLang="ru-RU" sz="1600" dirty="0" smtClean="0">
                <a:latin typeface="Times New Roman" panose="02020603050405020304" pitchFamily="18" charset="0"/>
                <a:cs typeface="Times New Roman" panose="02020603050405020304" pitchFamily="18" charset="0"/>
              </a:rPr>
              <a:t> __.__.</a:t>
            </a:r>
            <a:r>
              <a:rPr lang="ru-RU" altLang="ru-RU" sz="1600" dirty="0">
                <a:latin typeface="Times New Roman" panose="02020603050405020304" pitchFamily="18" charset="0"/>
                <a:cs typeface="Times New Roman" panose="02020603050405020304" pitchFamily="18" charset="0"/>
              </a:rPr>
              <a:t>1918 </a:t>
            </a:r>
          </a:p>
          <a:p>
            <a:pPr lvl="0" eaLnBrk="0" fontAlgn="base" hangingPunct="0">
              <a:spcBef>
                <a:spcPct val="0"/>
              </a:spcBef>
              <a:spcAft>
                <a:spcPct val="0"/>
              </a:spcAft>
            </a:pPr>
            <a:r>
              <a:rPr lang="ru-RU" altLang="ru-RU" sz="1600" dirty="0">
                <a:latin typeface="Times New Roman" panose="02020603050405020304" pitchFamily="18" charset="0"/>
                <a:cs typeface="Times New Roman" panose="02020603050405020304" pitchFamily="18" charset="0"/>
              </a:rPr>
              <a:t>Место </a:t>
            </a:r>
            <a:r>
              <a:rPr lang="ru-RU" altLang="ru-RU" sz="1600" dirty="0" smtClean="0">
                <a:latin typeface="Times New Roman" panose="02020603050405020304" pitchFamily="18" charset="0"/>
                <a:cs typeface="Times New Roman" panose="02020603050405020304" pitchFamily="18" charset="0"/>
              </a:rPr>
              <a:t>рождения:</a:t>
            </a:r>
            <a:r>
              <a:rPr lang="ru-RU" altLang="ru-RU" sz="1600" dirty="0">
                <a:latin typeface="Times New Roman" panose="02020603050405020304" pitchFamily="18" charset="0"/>
                <a:cs typeface="Times New Roman" panose="02020603050405020304" pitchFamily="18" charset="0"/>
              </a:rPr>
              <a:t> </a:t>
            </a:r>
            <a:r>
              <a:rPr lang="ru-RU" altLang="ru-RU" sz="1600" dirty="0" smtClean="0">
                <a:latin typeface="Times New Roman" panose="02020603050405020304" pitchFamily="18" charset="0"/>
                <a:cs typeface="Times New Roman" panose="02020603050405020304" pitchFamily="18" charset="0"/>
              </a:rPr>
              <a:t>Хабаровский </a:t>
            </a:r>
            <a:r>
              <a:rPr lang="ru-RU" altLang="ru-RU" sz="1600" dirty="0">
                <a:latin typeface="Times New Roman" panose="02020603050405020304" pitchFamily="18" charset="0"/>
                <a:cs typeface="Times New Roman" panose="02020603050405020304" pitchFamily="18" charset="0"/>
              </a:rPr>
              <a:t>край, Нанайский р-н, </a:t>
            </a:r>
            <a:r>
              <a:rPr lang="ru-RU" altLang="ru-RU" sz="1600" dirty="0" err="1">
                <a:latin typeface="Times New Roman" panose="02020603050405020304" pitchFamily="18" charset="0"/>
                <a:cs typeface="Times New Roman" panose="02020603050405020304" pitchFamily="18" charset="0"/>
              </a:rPr>
              <a:t>Сикачи-Алян</a:t>
            </a:r>
            <a:r>
              <a:rPr lang="ru-RU" altLang="ru-RU" sz="1600" dirty="0">
                <a:latin typeface="Times New Roman" panose="02020603050405020304" pitchFamily="18" charset="0"/>
                <a:cs typeface="Times New Roman" panose="02020603050405020304" pitchFamily="18" charset="0"/>
              </a:rPr>
              <a:t> </a:t>
            </a:r>
          </a:p>
          <a:p>
            <a:pPr lvl="0" eaLnBrk="0" fontAlgn="base" hangingPunct="0">
              <a:spcBef>
                <a:spcPct val="0"/>
              </a:spcBef>
              <a:spcAft>
                <a:spcPct val="0"/>
              </a:spcAft>
            </a:pPr>
            <a:r>
              <a:rPr lang="ru-RU" altLang="ru-RU" sz="1600" dirty="0">
                <a:latin typeface="Times New Roman" panose="02020603050405020304" pitchFamily="18" charset="0"/>
                <a:cs typeface="Times New Roman" panose="02020603050405020304" pitchFamily="18" charset="0"/>
              </a:rPr>
              <a:t>Дата </a:t>
            </a:r>
            <a:r>
              <a:rPr lang="ru-RU" altLang="ru-RU" sz="1600" dirty="0" smtClean="0">
                <a:latin typeface="Times New Roman" panose="02020603050405020304" pitchFamily="18" charset="0"/>
                <a:cs typeface="Times New Roman" panose="02020603050405020304" pitchFamily="18" charset="0"/>
              </a:rPr>
              <a:t>призыва:</a:t>
            </a:r>
            <a:endParaRPr lang="ru-RU" altLang="ru-RU" sz="1600" dirty="0">
              <a:latin typeface="Times New Roman" panose="02020603050405020304" pitchFamily="18" charset="0"/>
              <a:cs typeface="Times New Roman" panose="02020603050405020304" pitchFamily="18" charset="0"/>
            </a:endParaRPr>
          </a:p>
          <a:p>
            <a:pPr lvl="1" eaLnBrk="0" fontAlgn="base" hangingPunct="0">
              <a:spcBef>
                <a:spcPct val="0"/>
              </a:spcBef>
              <a:spcAft>
                <a:spcPct val="0"/>
              </a:spcAft>
            </a:pPr>
            <a:r>
              <a:rPr lang="ru-RU" altLang="ru-RU" sz="1600" dirty="0">
                <a:latin typeface="Times New Roman" panose="02020603050405020304" pitchFamily="18" charset="0"/>
                <a:cs typeface="Times New Roman" panose="02020603050405020304" pitchFamily="18" charset="0"/>
              </a:rPr>
              <a:t>16.10.1939 </a:t>
            </a:r>
          </a:p>
          <a:p>
            <a:pPr lvl="0" eaLnBrk="0" fontAlgn="base" hangingPunct="0">
              <a:spcBef>
                <a:spcPct val="0"/>
              </a:spcBef>
              <a:spcAft>
                <a:spcPct val="0"/>
              </a:spcAft>
            </a:pPr>
            <a:r>
              <a:rPr lang="ru-RU" altLang="ru-RU" sz="1600" dirty="0">
                <a:latin typeface="Times New Roman" panose="02020603050405020304" pitchFamily="18" charset="0"/>
                <a:cs typeface="Times New Roman" panose="02020603050405020304" pitchFamily="18" charset="0"/>
              </a:rPr>
              <a:t>Воинское </a:t>
            </a:r>
            <a:r>
              <a:rPr lang="ru-RU" altLang="ru-RU" sz="1600" dirty="0" smtClean="0">
                <a:latin typeface="Times New Roman" panose="02020603050405020304" pitchFamily="18" charset="0"/>
                <a:cs typeface="Times New Roman" panose="02020603050405020304" pitchFamily="18" charset="0"/>
              </a:rPr>
              <a:t>звание:</a:t>
            </a:r>
            <a:endParaRPr lang="ru-RU" altLang="ru-RU" sz="1600" dirty="0">
              <a:latin typeface="Times New Roman" panose="02020603050405020304" pitchFamily="18" charset="0"/>
              <a:cs typeface="Times New Roman" panose="02020603050405020304" pitchFamily="18" charset="0"/>
            </a:endParaRPr>
          </a:p>
          <a:p>
            <a:pPr lvl="1" eaLnBrk="0" fontAlgn="base" hangingPunct="0">
              <a:spcBef>
                <a:spcPct val="0"/>
              </a:spcBef>
              <a:spcAft>
                <a:spcPct val="0"/>
              </a:spcAft>
            </a:pPr>
            <a:r>
              <a:rPr lang="ru-RU" altLang="ru-RU" sz="1600" dirty="0">
                <a:latin typeface="Times New Roman" panose="02020603050405020304" pitchFamily="18" charset="0"/>
                <a:cs typeface="Times New Roman" panose="02020603050405020304" pitchFamily="18" charset="0"/>
              </a:rPr>
              <a:t>гл. старшина </a:t>
            </a:r>
          </a:p>
          <a:p>
            <a:pPr lvl="0" eaLnBrk="0" fontAlgn="base" hangingPunct="0">
              <a:spcBef>
                <a:spcPct val="0"/>
              </a:spcBef>
              <a:spcAft>
                <a:spcPct val="0"/>
              </a:spcAft>
            </a:pPr>
            <a:r>
              <a:rPr lang="ru-RU" altLang="ru-RU" sz="1600" dirty="0">
                <a:latin typeface="Times New Roman" panose="02020603050405020304" pitchFamily="18" charset="0"/>
                <a:cs typeface="Times New Roman" panose="02020603050405020304" pitchFamily="18" charset="0"/>
              </a:rPr>
              <a:t>Воинская </a:t>
            </a:r>
            <a:r>
              <a:rPr lang="ru-RU" altLang="ru-RU" sz="1600" dirty="0" smtClean="0">
                <a:latin typeface="Times New Roman" panose="02020603050405020304" pitchFamily="18" charset="0"/>
                <a:cs typeface="Times New Roman" panose="02020603050405020304" pitchFamily="18" charset="0"/>
              </a:rPr>
              <a:t>часть:</a:t>
            </a:r>
            <a:endParaRPr lang="ru-RU" altLang="ru-RU" sz="1600" dirty="0">
              <a:latin typeface="Times New Roman" panose="02020603050405020304" pitchFamily="18" charset="0"/>
              <a:cs typeface="Times New Roman" panose="02020603050405020304" pitchFamily="18" charset="0"/>
            </a:endParaRPr>
          </a:p>
          <a:p>
            <a:pPr lvl="1" eaLnBrk="0" fontAlgn="base" hangingPunct="0">
              <a:spcBef>
                <a:spcPct val="0"/>
              </a:spcBef>
              <a:spcAft>
                <a:spcPct val="0"/>
              </a:spcAft>
            </a:pPr>
            <a:r>
              <a:rPr lang="ru-RU" altLang="ru-RU" sz="1600" dirty="0">
                <a:latin typeface="Times New Roman" panose="02020603050405020304" pitchFamily="18" charset="0"/>
                <a:cs typeface="Times New Roman" panose="02020603050405020304" pitchFamily="18" charset="0"/>
              </a:rPr>
              <a:t>Упр. 12 див. 1 ОДПЛ</a:t>
            </a:r>
            <a:br>
              <a:rPr lang="ru-RU" altLang="ru-RU" sz="1600" dirty="0">
                <a:latin typeface="Times New Roman" panose="02020603050405020304" pitchFamily="18" charset="0"/>
                <a:cs typeface="Times New Roman" panose="02020603050405020304" pitchFamily="18" charset="0"/>
              </a:rPr>
            </a:br>
            <a:r>
              <a:rPr lang="ru-RU" altLang="ru-RU" sz="1600" dirty="0">
                <a:latin typeface="Times New Roman" panose="02020603050405020304" pitchFamily="18" charset="0"/>
                <a:cs typeface="Times New Roman" panose="02020603050405020304" pitchFamily="18" charset="0"/>
              </a:rPr>
              <a:t>1 БПЛ ТОФ Упр. 1 ДПЛ </a:t>
            </a:r>
          </a:p>
          <a:p>
            <a:pPr lvl="0" eaLnBrk="0" fontAlgn="base" hangingPunct="0">
              <a:spcBef>
                <a:spcPct val="0"/>
              </a:spcBef>
              <a:spcAft>
                <a:spcPct val="0"/>
              </a:spcAft>
            </a:pPr>
            <a:r>
              <a:rPr lang="ru-RU" altLang="ru-RU" sz="1600" dirty="0" smtClean="0">
                <a:latin typeface="Times New Roman" panose="02020603050405020304" pitchFamily="18" charset="0"/>
                <a:cs typeface="Times New Roman" panose="02020603050405020304" pitchFamily="18" charset="0"/>
              </a:rPr>
              <a:t>Награды:</a:t>
            </a:r>
            <a:endParaRPr lang="ru-RU" altLang="ru-RU" sz="1600" dirty="0">
              <a:latin typeface="Times New Roman" panose="02020603050405020304" pitchFamily="18" charset="0"/>
              <a:cs typeface="Times New Roman" panose="02020603050405020304" pitchFamily="18" charset="0"/>
            </a:endParaRPr>
          </a:p>
          <a:p>
            <a:pPr lvl="1" eaLnBrk="0" fontAlgn="base" hangingPunct="0">
              <a:spcBef>
                <a:spcPct val="0"/>
              </a:spcBef>
              <a:spcAft>
                <a:spcPct val="0"/>
              </a:spcAft>
            </a:pPr>
            <a:r>
              <a:rPr lang="ru-RU" altLang="ru-RU" sz="1600" dirty="0">
                <a:latin typeface="Times New Roman" panose="02020603050405020304" pitchFamily="18" charset="0"/>
                <a:cs typeface="Times New Roman" panose="02020603050405020304" pitchFamily="18" charset="0"/>
              </a:rPr>
              <a:t>Орден Отечественной войны II </a:t>
            </a:r>
            <a:r>
              <a:rPr lang="ru-RU" altLang="ru-RU" sz="1600" dirty="0" smtClean="0">
                <a:latin typeface="Times New Roman" panose="02020603050405020304" pitchFamily="18" charset="0"/>
                <a:cs typeface="Times New Roman" panose="02020603050405020304" pitchFamily="18" charset="0"/>
              </a:rPr>
              <a:t>степен</a:t>
            </a:r>
          </a:p>
          <a:p>
            <a:pPr lvl="1" eaLnBrk="0" fontAlgn="base" hangingPunct="0">
              <a:spcBef>
                <a:spcPct val="0"/>
              </a:spcBef>
              <a:spcAft>
                <a:spcPct val="0"/>
              </a:spcAft>
            </a:pPr>
            <a:endParaRPr lang="ru-RU" altLang="ru-RU" sz="1600" dirty="0">
              <a:latin typeface="Times New Roman" panose="02020603050405020304" pitchFamily="18" charset="0"/>
              <a:cs typeface="Times New Roman" panose="02020603050405020304" pitchFamily="18" charset="0"/>
            </a:endParaRPr>
          </a:p>
          <a:p>
            <a:pPr lvl="1" eaLnBrk="0" fontAlgn="base" hangingPunct="0">
              <a:spcBef>
                <a:spcPct val="0"/>
              </a:spcBef>
              <a:spcAft>
                <a:spcPct val="0"/>
              </a:spcAft>
            </a:pPr>
            <a:r>
              <a:rPr lang="ru-RU" altLang="ru-RU" sz="1600" dirty="0" smtClean="0">
                <a:latin typeface="Times New Roman" panose="02020603050405020304" pitchFamily="18" charset="0"/>
                <a:cs typeface="Times New Roman" panose="02020603050405020304" pitchFamily="18" charset="0"/>
              </a:rPr>
              <a:t>Источник: портал «Память народа»</a:t>
            </a:r>
            <a:endParaRPr lang="ru-RU" altLang="ru-RU" sz="1600"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3"/>
          <a:stretch>
            <a:fillRect/>
          </a:stretch>
        </p:blipFill>
        <p:spPr>
          <a:xfrm>
            <a:off x="1603022" y="4188178"/>
            <a:ext cx="4459112" cy="2438400"/>
          </a:xfrm>
          <a:prstGeom prst="rect">
            <a:avLst/>
          </a:prstGeom>
        </p:spPr>
      </p:pic>
    </p:spTree>
    <p:extLst>
      <p:ext uri="{BB962C8B-B14F-4D97-AF65-F5344CB8AC3E}">
        <p14:creationId xmlns:p14="http://schemas.microsoft.com/office/powerpoint/2010/main" val="5277869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5634318" cy="5318499"/>
          </a:xfrm>
        </p:spPr>
        <p:txBody>
          <a:bodyPr>
            <a:normAutofit/>
          </a:bodyPr>
          <a:lstStyle/>
          <a:p>
            <a:r>
              <a:rPr lang="ru-RU" sz="2800" dirty="0" smtClean="0">
                <a:latin typeface="Times New Roman" panose="02020603050405020304" pitchFamily="18" charset="0"/>
                <a:cs typeface="Times New Roman" panose="02020603050405020304" pitchFamily="18" charset="0"/>
              </a:rPr>
              <a:t>Полковников Иван Петрович</a:t>
            </a:r>
            <a:br>
              <a:rPr lang="ru-RU" sz="2800" dirty="0" smtClean="0">
                <a:latin typeface="Times New Roman" panose="02020603050405020304" pitchFamily="18" charset="0"/>
                <a:cs typeface="Times New Roman" panose="02020603050405020304" pitchFamily="18" charset="0"/>
              </a:rPr>
            </a:br>
            <a:r>
              <a:rPr lang="ru-RU" sz="2800" dirty="0" smtClean="0">
                <a:latin typeface="Times New Roman" panose="02020603050405020304" pitchFamily="18" charset="0"/>
                <a:cs typeface="Times New Roman" panose="02020603050405020304" pitchFamily="18" charset="0"/>
              </a:rPr>
              <a:t>Дата рождения: 1919 г.</a:t>
            </a:r>
            <a:br>
              <a:rPr lang="ru-RU" sz="2800" dirty="0" smtClean="0">
                <a:latin typeface="Times New Roman" panose="02020603050405020304" pitchFamily="18" charset="0"/>
                <a:cs typeface="Times New Roman" panose="02020603050405020304" pitchFamily="18" charset="0"/>
              </a:rPr>
            </a:br>
            <a:r>
              <a:rPr lang="ru-RU" sz="2800" dirty="0" smtClean="0">
                <a:latin typeface="Times New Roman" panose="02020603050405020304" pitchFamily="18" charset="0"/>
                <a:cs typeface="Times New Roman" panose="02020603050405020304" pitchFamily="18" charset="0"/>
              </a:rPr>
              <a:t>Награжден:</a:t>
            </a:r>
            <a:br>
              <a:rPr lang="ru-RU" sz="2800" dirty="0" smtClean="0">
                <a:latin typeface="Times New Roman" panose="02020603050405020304" pitchFamily="18" charset="0"/>
                <a:cs typeface="Times New Roman" panose="02020603050405020304" pitchFamily="18" charset="0"/>
              </a:rPr>
            </a:br>
            <a:r>
              <a:rPr lang="ru-RU" sz="2800" dirty="0" smtClean="0">
                <a:latin typeface="Times New Roman" panose="02020603050405020304" pitchFamily="18" charset="0"/>
                <a:cs typeface="Times New Roman" panose="02020603050405020304" pitchFamily="18" charset="0"/>
              </a:rPr>
              <a:t>медали «За Победу над Японией»</a:t>
            </a:r>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08008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6232899"/>
          </a:xfrm>
        </p:spPr>
        <p:txBody>
          <a:bodyPr>
            <a:normAutofit/>
          </a:bodyPr>
          <a:lstStyle/>
          <a:p>
            <a:pPr lvl="1" algn="l" rtl="0">
              <a:lnSpc>
                <a:spcPct val="90000"/>
              </a:lnSpc>
              <a:spcBef>
                <a:spcPct val="0"/>
              </a:spcBef>
            </a:pPr>
            <a:r>
              <a:rPr lang="ru-RU" sz="2400" dirty="0" smtClean="0">
                <a:latin typeface="Times New Roman" panose="02020603050405020304" pitchFamily="18" charset="0"/>
                <a:cs typeface="Times New Roman" panose="02020603050405020304" pitchFamily="18" charset="0"/>
              </a:rPr>
              <a:t>Поляков Владимир Петрович</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
            </a:r>
            <a:br>
              <a:rPr lang="ru-RU" sz="2400" dirty="0" smtClean="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Дата рождения</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__.__.1921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Место призыва</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Радомышльский</a:t>
            </a:r>
            <a:r>
              <a:rPr lang="ru-RU" sz="1600" dirty="0">
                <a:latin typeface="Times New Roman" panose="02020603050405020304" pitchFamily="18" charset="0"/>
                <a:cs typeface="Times New Roman" panose="02020603050405020304" pitchFamily="18" charset="0"/>
              </a:rPr>
              <a:t> РВК, Украинская ССР, </a:t>
            </a:r>
            <a:r>
              <a:rPr lang="ru-RU" sz="1600" dirty="0" smtClean="0">
                <a:latin typeface="Times New Roman" panose="02020603050405020304" pitchFamily="18" charset="0"/>
                <a:cs typeface="Times New Roman" panose="02020603050405020304" pitchFamily="18" charset="0"/>
              </a:rPr>
              <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Житомирская </a:t>
            </a:r>
            <a:r>
              <a:rPr lang="ru-RU" sz="1600" dirty="0">
                <a:latin typeface="Times New Roman" panose="02020603050405020304" pitchFamily="18" charset="0"/>
                <a:cs typeface="Times New Roman" panose="02020603050405020304" pitchFamily="18" charset="0"/>
              </a:rPr>
              <a:t>обл., </a:t>
            </a:r>
            <a:r>
              <a:rPr lang="ru-RU" sz="1600" dirty="0" err="1">
                <a:latin typeface="Times New Roman" panose="02020603050405020304" pitchFamily="18" charset="0"/>
                <a:cs typeface="Times New Roman" panose="02020603050405020304" pitchFamily="18" charset="0"/>
              </a:rPr>
              <a:t>Радомышльский</a:t>
            </a:r>
            <a:r>
              <a:rPr lang="ru-RU" sz="1600" dirty="0">
                <a:latin typeface="Times New Roman" panose="02020603050405020304" pitchFamily="18" charset="0"/>
                <a:cs typeface="Times New Roman" panose="02020603050405020304" pitchFamily="18" charset="0"/>
              </a:rPr>
              <a:t> р-н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Воинское звание</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сержант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Воинская часть</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59 стрелковая дивизия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Награды</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Орден Славы III </a:t>
            </a:r>
            <a:r>
              <a:rPr lang="ru-RU" sz="1600" dirty="0" smtClean="0">
                <a:latin typeface="Times New Roman" panose="02020603050405020304" pitchFamily="18" charset="0"/>
                <a:cs typeface="Times New Roman" panose="02020603050405020304" pitchFamily="18" charset="0"/>
              </a:rPr>
              <a:t>степени</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 </a:t>
            </a:r>
            <a:r>
              <a:rPr lang="ru-RU" dirty="0" smtClean="0"/>
              <a:t/>
            </a:r>
            <a:br>
              <a:rPr lang="ru-RU" dirty="0" smtClean="0"/>
            </a:br>
            <a:r>
              <a:rPr lang="ru-RU" altLang="ru-RU" sz="1600" dirty="0" smtClean="0">
                <a:latin typeface="Times New Roman" panose="02020603050405020304" pitchFamily="18" charset="0"/>
                <a:cs typeface="Times New Roman" panose="02020603050405020304" pitchFamily="18" charset="0"/>
              </a:rPr>
              <a:t>Источник: портал «Память народа»</a:t>
            </a:r>
            <a:br>
              <a:rPr lang="ru-RU" altLang="ru-RU" sz="1600" dirty="0" smtClean="0">
                <a:latin typeface="Times New Roman" panose="02020603050405020304" pitchFamily="18" charset="0"/>
                <a:cs typeface="Times New Roman" panose="02020603050405020304" pitchFamily="18" charset="0"/>
              </a:rPr>
            </a:br>
            <a:endParaRPr lang="ru-RU" dirty="0"/>
          </a:p>
        </p:txBody>
      </p:sp>
    </p:spTree>
    <p:extLst>
      <p:ext uri="{BB962C8B-B14F-4D97-AF65-F5344CB8AC3E}">
        <p14:creationId xmlns:p14="http://schemas.microsoft.com/office/powerpoint/2010/main" val="31419743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5426075"/>
          </a:xfrm>
        </p:spPr>
        <p:txBody>
          <a:bodyPr>
            <a:normAutofit/>
          </a:bodyPr>
          <a:lstStyle/>
          <a:p>
            <a:r>
              <a:rPr lang="ru-RU" sz="2400" dirty="0" err="1" smtClean="0">
                <a:latin typeface="Times New Roman" panose="02020603050405020304" pitchFamily="18" charset="0"/>
                <a:cs typeface="Times New Roman" panose="02020603050405020304" pitchFamily="18" charset="0"/>
              </a:rPr>
              <a:t>Росугбу</a:t>
            </a:r>
            <a:r>
              <a:rPr lang="ru-RU" sz="2400" dirty="0" smtClean="0">
                <a:latin typeface="Times New Roman" panose="02020603050405020304" pitchFamily="18" charset="0"/>
                <a:cs typeface="Times New Roman" panose="02020603050405020304" pitchFamily="18" charset="0"/>
              </a:rPr>
              <a:t> Виктор Сергеевич</a:t>
            </a:r>
            <a:br>
              <a:rPr lang="ru-RU" sz="2400" dirty="0" smtClean="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Дата и место рождения : 1916</a:t>
            </a:r>
            <a:br>
              <a:rPr lang="ru-RU" sz="2400" dirty="0" smtClean="0">
                <a:latin typeface="Times New Roman" panose="02020603050405020304" pitchFamily="18" charset="0"/>
                <a:cs typeface="Times New Roman" panose="02020603050405020304" pitchFamily="18" charset="0"/>
              </a:rPr>
            </a:br>
            <a:r>
              <a:rPr lang="ru-RU" sz="2400" dirty="0" err="1" smtClean="0">
                <a:latin typeface="Times New Roman" panose="02020603050405020304" pitchFamily="18" charset="0"/>
                <a:cs typeface="Times New Roman" panose="02020603050405020304" pitchFamily="18" charset="0"/>
              </a:rPr>
              <a:t>с.Аури</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Ульчского</a:t>
            </a:r>
            <a:r>
              <a:rPr lang="ru-RU" sz="2400" dirty="0" smtClean="0">
                <a:latin typeface="Times New Roman" panose="02020603050405020304" pitchFamily="18" charset="0"/>
                <a:cs typeface="Times New Roman" panose="02020603050405020304" pitchFamily="18" charset="0"/>
              </a:rPr>
              <a:t> района </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Нижне-Амурская область</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Дата призыва: 1941 г.</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звание: красноармеец</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Пропал без вести август 1942 г.</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Место выбытия: Сталинградская </a:t>
            </a:r>
            <a:r>
              <a:rPr lang="ru-RU" sz="2400" dirty="0" smtClean="0">
                <a:latin typeface="Times New Roman" panose="02020603050405020304" pitchFamily="18" charset="0"/>
                <a:cs typeface="Times New Roman" panose="02020603050405020304" pitchFamily="18" charset="0"/>
              </a:rPr>
              <a:t>область</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
            </a:r>
            <a:br>
              <a:rPr lang="ru-RU" sz="2400" dirty="0" smtClean="0">
                <a:latin typeface="Times New Roman" panose="02020603050405020304" pitchFamily="18" charset="0"/>
                <a:cs typeface="Times New Roman" panose="02020603050405020304" pitchFamily="18" charset="0"/>
              </a:rPr>
            </a:br>
            <a:r>
              <a:rPr lang="ru-RU" sz="2400" dirty="0"/>
              <a:t/>
            </a:r>
            <a:br>
              <a:rPr lang="ru-RU" sz="2400" dirty="0"/>
            </a:br>
            <a:r>
              <a:rPr lang="ru-RU" altLang="ru-RU" sz="2400" dirty="0">
                <a:latin typeface="Times New Roman" panose="02020603050405020304" pitchFamily="18" charset="0"/>
                <a:cs typeface="Times New Roman" panose="02020603050405020304" pitchFamily="18" charset="0"/>
              </a:rPr>
              <a:t>Источник: портал «Память народа»</a:t>
            </a:r>
            <a:r>
              <a:rPr lang="ru-RU" sz="2400" dirty="0" smtClean="0">
                <a:latin typeface="Times New Roman" panose="02020603050405020304" pitchFamily="18" charset="0"/>
                <a:cs typeface="Times New Roman" panose="02020603050405020304" pitchFamily="18" charset="0"/>
              </a:rPr>
              <a:t/>
            </a:r>
            <a:br>
              <a:rPr lang="ru-RU" sz="2400" dirty="0" smtClean="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23336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6172200" cy="6159853"/>
          </a:xfrm>
        </p:spPr>
        <p:txBody>
          <a:bodyPr>
            <a:normAutofit/>
          </a:bodyPr>
          <a:lstStyle/>
          <a:p>
            <a:r>
              <a:rPr lang="ru-RU" sz="1600" dirty="0" smtClean="0">
                <a:latin typeface="Times New Roman" panose="02020603050405020304" pitchFamily="18" charset="0"/>
                <a:cs typeface="Times New Roman" panose="02020603050405020304" pitchFamily="18" charset="0"/>
              </a:rPr>
              <a:t>Дата и место рождения: 1917 г.  </a:t>
            </a:r>
            <a:r>
              <a:rPr lang="ru-RU" sz="1600" dirty="0" err="1" smtClean="0">
                <a:latin typeface="Times New Roman" panose="02020603050405020304" pitchFamily="18" charset="0"/>
                <a:cs typeface="Times New Roman" panose="02020603050405020304" pitchFamily="18" charset="0"/>
              </a:rPr>
              <a:t>с.Аури</a:t>
            </a:r>
            <a:r>
              <a:rPr lang="ru-RU" sz="1600" dirty="0" smtClean="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Ульчского</a:t>
            </a:r>
            <a:r>
              <a:rPr lang="ru-RU" sz="1600" dirty="0">
                <a:latin typeface="Times New Roman" panose="02020603050405020304" pitchFamily="18" charset="0"/>
                <a:cs typeface="Times New Roman" panose="02020603050405020304" pitchFamily="18" charset="0"/>
              </a:rPr>
              <a:t> района Нижне-</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Амурск</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10 </a:t>
            </a:r>
            <a:r>
              <a:rPr lang="ru-RU" sz="1600" dirty="0">
                <a:latin typeface="Times New Roman" panose="02020603050405020304" pitchFamily="18" charset="0"/>
                <a:cs typeface="Times New Roman" panose="02020603050405020304" pitchFamily="18" charset="0"/>
              </a:rPr>
              <a:t>механизированный </a:t>
            </a:r>
            <a:r>
              <a:rPr lang="ru-RU" sz="1600" dirty="0" err="1">
                <a:latin typeface="Times New Roman" panose="02020603050405020304" pitchFamily="18" charset="0"/>
                <a:cs typeface="Times New Roman" panose="02020603050405020304" pitchFamily="18" charset="0"/>
              </a:rPr>
              <a:t>корпусой</a:t>
            </a:r>
            <a:r>
              <a:rPr lang="ru-RU" sz="1600" dirty="0">
                <a:latin typeface="Times New Roman" panose="02020603050405020304" pitchFamily="18" charset="0"/>
                <a:cs typeface="Times New Roman" panose="02020603050405020304" pitchFamily="18" charset="0"/>
              </a:rPr>
              <a:t> области</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сержант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Орден Отечественной войны II степени</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«За Победу над Японией»</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Коммунист с 1943 г. Время пребывания в действующей Армии: с 1942-1946 гг.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Умер 28.06.1996 г</a:t>
            </a:r>
            <a:r>
              <a:rPr lang="ru-RU" sz="1600" dirty="0" smtClean="0">
                <a:latin typeface="Times New Roman" panose="02020603050405020304" pitchFamily="18" charset="0"/>
                <a:cs typeface="Times New Roman" panose="02020603050405020304" pitchFamily="18" charset="0"/>
              </a:rPr>
              <a:t>.</a:t>
            </a:r>
            <a:br>
              <a:rPr lang="ru-RU" sz="1600" dirty="0" smtClean="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a:t/>
            </a:r>
            <a:br>
              <a:rPr lang="ru-RU" sz="1600" dirty="0"/>
            </a:br>
            <a:r>
              <a:rPr lang="ru-RU" altLang="ru-RU" sz="1600" dirty="0">
                <a:latin typeface="Times New Roman" panose="02020603050405020304" pitchFamily="18" charset="0"/>
                <a:cs typeface="Times New Roman" panose="02020603050405020304" pitchFamily="18" charset="0"/>
              </a:rPr>
              <a:t>Источник: портал «Память народа»</a:t>
            </a:r>
            <a:endParaRPr lang="ru-RU" sz="1600"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2844" y="150636"/>
            <a:ext cx="4109156" cy="6374342"/>
          </a:xfrm>
          <a:prstGeom prst="rect">
            <a:avLst/>
          </a:prstGeom>
        </p:spPr>
      </p:pic>
    </p:spTree>
    <p:extLst>
      <p:ext uri="{BB962C8B-B14F-4D97-AF65-F5344CB8AC3E}">
        <p14:creationId xmlns:p14="http://schemas.microsoft.com/office/powerpoint/2010/main" val="20369687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6322546"/>
          </a:xfrm>
        </p:spPr>
        <p:txBody>
          <a:bodyPr>
            <a:normAutofit/>
          </a:bodyPr>
          <a:lstStyle/>
          <a:p>
            <a:r>
              <a:rPr lang="ru-RU" sz="2400" dirty="0" smtClean="0">
                <a:latin typeface="Times New Roman" panose="02020603050405020304" pitchFamily="18" charset="0"/>
                <a:cs typeface="Times New Roman" panose="02020603050405020304" pitchFamily="18" charset="0"/>
              </a:rPr>
              <a:t>Рязанов Илья Павлович</a:t>
            </a:r>
            <a:br>
              <a:rPr lang="ru-RU" sz="2400" dirty="0" smtClean="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Дата рождения: 1925 г.</a:t>
            </a:r>
            <a:br>
              <a:rPr lang="ru-RU" sz="2400" dirty="0" smtClean="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84502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6492875"/>
          </a:xfrm>
        </p:spPr>
        <p:txBody>
          <a:bodyPr>
            <a:normAutofit/>
          </a:bodyPr>
          <a:lstStyle/>
          <a:p>
            <a:r>
              <a:rPr lang="ru-RU" sz="2800" dirty="0" err="1">
                <a:latin typeface="Times New Roman" panose="02020603050405020304" pitchFamily="18" charset="0"/>
                <a:cs typeface="Times New Roman" panose="02020603050405020304" pitchFamily="18" charset="0"/>
              </a:rPr>
              <a:t>С</a:t>
            </a:r>
            <a:r>
              <a:rPr lang="ru-RU" sz="2800" dirty="0" err="1" smtClean="0">
                <a:latin typeface="Times New Roman" panose="02020603050405020304" pitchFamily="18" charset="0"/>
                <a:cs typeface="Times New Roman" panose="02020603050405020304" pitchFamily="18" charset="0"/>
              </a:rPr>
              <a:t>амар</a:t>
            </a:r>
            <a:r>
              <a:rPr lang="ru-RU" sz="2800" dirty="0" smtClean="0">
                <a:latin typeface="Times New Roman" panose="02020603050405020304" pitchFamily="18" charset="0"/>
                <a:cs typeface="Times New Roman" panose="02020603050405020304" pitchFamily="18" charset="0"/>
              </a:rPr>
              <a:t> Иннокентий Антонович</a:t>
            </a: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Дата </a:t>
            </a:r>
            <a:r>
              <a:rPr lang="ru-RU" sz="2400" dirty="0" smtClean="0">
                <a:latin typeface="Times New Roman" panose="02020603050405020304" pitchFamily="18" charset="0"/>
                <a:cs typeface="Times New Roman" panose="02020603050405020304" pitchFamily="18" charset="0"/>
              </a:rPr>
              <a:t>и место рождения:</a:t>
            </a: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1919 г., Хабаровский </a:t>
            </a:r>
            <a:r>
              <a:rPr lang="ru-RU" sz="2400" dirty="0">
                <a:latin typeface="Times New Roman" panose="02020603050405020304" pitchFamily="18" charset="0"/>
                <a:cs typeface="Times New Roman" panose="02020603050405020304" pitchFamily="18" charset="0"/>
              </a:rPr>
              <a:t>край, </a:t>
            </a:r>
            <a:r>
              <a:rPr lang="ru-RU" sz="2400" dirty="0" err="1">
                <a:latin typeface="Times New Roman" panose="02020603050405020304" pitchFamily="18" charset="0"/>
                <a:cs typeface="Times New Roman" panose="02020603050405020304" pitchFamily="18" charset="0"/>
              </a:rPr>
              <a:t>Ульчский</a:t>
            </a:r>
            <a:r>
              <a:rPr lang="ru-RU" sz="2400" dirty="0">
                <a:latin typeface="Times New Roman" panose="02020603050405020304" pitchFamily="18" charset="0"/>
                <a:cs typeface="Times New Roman" panose="02020603050405020304" pitchFamily="18" charset="0"/>
              </a:rPr>
              <a:t> р-н, </a:t>
            </a:r>
            <a:r>
              <a:rPr lang="ru-RU" sz="2400" dirty="0" smtClean="0">
                <a:latin typeface="Times New Roman" panose="02020603050405020304" pitchFamily="18" charset="0"/>
                <a:cs typeface="Times New Roman" panose="02020603050405020304" pitchFamily="18" charset="0"/>
              </a:rPr>
              <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п</a:t>
            </a:r>
            <a:r>
              <a:rPr lang="ru-RU" sz="2400" dirty="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Быстринск</a:t>
            </a:r>
            <a:r>
              <a:rPr lang="ru-RU" sz="2400" dirty="0" smtClean="0">
                <a:latin typeface="Times New Roman" panose="02020603050405020304" pitchFamily="18" charset="0"/>
                <a:cs typeface="Times New Roman" panose="02020603050405020304" pitchFamily="18" charset="0"/>
              </a:rPr>
              <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Место призыва: </a:t>
            </a:r>
            <a:r>
              <a:rPr lang="ru-RU" sz="2400" dirty="0" err="1" smtClean="0">
                <a:latin typeface="Times New Roman" panose="02020603050405020304" pitchFamily="18" charset="0"/>
                <a:cs typeface="Times New Roman" panose="02020603050405020304" pitchFamily="18" charset="0"/>
              </a:rPr>
              <a:t>Ульчский</a:t>
            </a:r>
            <a:r>
              <a:rPr lang="ru-RU" sz="2400" dirty="0" smtClean="0">
                <a:latin typeface="Times New Roman" panose="02020603050405020304" pitchFamily="18" charset="0"/>
                <a:cs typeface="Times New Roman" panose="02020603050405020304" pitchFamily="18" charset="0"/>
              </a:rPr>
              <a:t> РВК Нижне-Амурская область</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Место службы: 438 отдельная разведывательная рота; </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368 стрелковая дивизии</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звание: красноармеец, мл. сержант </a:t>
            </a: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Награды: Орден Отечественной </a:t>
            </a:r>
            <a:r>
              <a:rPr lang="ru-RU" sz="2400" dirty="0">
                <a:latin typeface="Times New Roman" panose="02020603050405020304" pitchFamily="18" charset="0"/>
                <a:cs typeface="Times New Roman" panose="02020603050405020304" pitchFamily="18" charset="0"/>
              </a:rPr>
              <a:t>войны I степени </a:t>
            </a:r>
            <a:r>
              <a:rPr lang="ru-RU" sz="2400" dirty="0" smtClean="0">
                <a:latin typeface="Times New Roman" panose="02020603050405020304" pitchFamily="18" charset="0"/>
                <a:cs typeface="Times New Roman" panose="02020603050405020304" pitchFamily="18" charset="0"/>
              </a:rPr>
              <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Умер 08.07.1994 г.</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Источник : Портал «Память народа»</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40422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5569510"/>
          </a:xfrm>
        </p:spPr>
        <p:txBody>
          <a:bodyPr>
            <a:normAutofit fontScale="90000"/>
          </a:bodyPr>
          <a:lstStyle/>
          <a:p>
            <a:r>
              <a:rPr lang="ru-RU" sz="2400" dirty="0" smtClean="0">
                <a:latin typeface="Times New Roman" panose="02020603050405020304" pitchFamily="18" charset="0"/>
                <a:cs typeface="Times New Roman" panose="02020603050405020304" pitchFamily="18" charset="0"/>
              </a:rPr>
              <a:t>Трухин Иван Прокопьевич</a:t>
            </a:r>
            <a:br>
              <a:rPr lang="ru-RU" sz="2400" dirty="0" smtClean="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Дата рождения</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__.__.1923 </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Место рождения</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Нижне-Амурская обл., </a:t>
            </a:r>
            <a:r>
              <a:rPr lang="ru-RU" sz="1800" dirty="0" err="1">
                <a:latin typeface="Times New Roman" panose="02020603050405020304" pitchFamily="18" charset="0"/>
                <a:cs typeface="Times New Roman" panose="02020603050405020304" pitchFamily="18" charset="0"/>
              </a:rPr>
              <a:t>Ульчский</a:t>
            </a:r>
            <a:r>
              <a:rPr lang="ru-RU" sz="1800" dirty="0">
                <a:latin typeface="Times New Roman" panose="02020603050405020304" pitchFamily="18" charset="0"/>
                <a:cs typeface="Times New Roman" panose="02020603050405020304" pitchFamily="18" charset="0"/>
              </a:rPr>
              <a:t> р-н, с. </a:t>
            </a:r>
            <a:r>
              <a:rPr lang="ru-RU" sz="1800" dirty="0" err="1">
                <a:latin typeface="Times New Roman" panose="02020603050405020304" pitchFamily="18" charset="0"/>
                <a:cs typeface="Times New Roman" panose="02020603050405020304" pitchFamily="18" charset="0"/>
              </a:rPr>
              <a:t>Кольчем</a:t>
            </a:r>
            <a:r>
              <a:rPr lang="ru-RU" sz="1800" dirty="0">
                <a:latin typeface="Times New Roman" panose="02020603050405020304" pitchFamily="18" charset="0"/>
                <a:cs typeface="Times New Roman" panose="02020603050405020304" pitchFamily="18" charset="0"/>
              </a:rPr>
              <a:t> </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Место призыва</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Ульчский</a:t>
            </a:r>
            <a:r>
              <a:rPr lang="ru-RU" sz="1800" dirty="0">
                <a:latin typeface="Times New Roman" panose="02020603050405020304" pitchFamily="18" charset="0"/>
                <a:cs typeface="Times New Roman" panose="02020603050405020304" pitchFamily="18" charset="0"/>
              </a:rPr>
              <a:t> РВК, Нижне-Амурская обл., </a:t>
            </a:r>
            <a:r>
              <a:rPr lang="ru-RU" sz="1800" dirty="0" err="1">
                <a:latin typeface="Times New Roman" panose="02020603050405020304" pitchFamily="18" charset="0"/>
                <a:cs typeface="Times New Roman" panose="02020603050405020304" pitchFamily="18" charset="0"/>
              </a:rPr>
              <a:t>Ульчский</a:t>
            </a:r>
            <a:r>
              <a:rPr lang="ru-RU" sz="1800" dirty="0">
                <a:latin typeface="Times New Roman" panose="02020603050405020304" pitchFamily="18" charset="0"/>
                <a:cs typeface="Times New Roman" panose="02020603050405020304" pitchFamily="18" charset="0"/>
              </a:rPr>
              <a:t> р-н </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Воинское звание</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красноармеец; мл. сержант </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Воинская часть</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438 отдельная разведывательная рота</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368 стрелковая дивизия </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Награды</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Орден Славы III степени</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Медаль «За отвагу»</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Орден Отечественной войны II степени</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Медаль «За оборону Советского Заполярья»</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Медаль «За победу над Германией в Великой Отечественной войне 1941–1945 гг</a:t>
            </a:r>
            <a:r>
              <a:rPr lang="ru-RU" sz="1800" dirty="0" smtClean="0">
                <a:latin typeface="Times New Roman" panose="02020603050405020304" pitchFamily="18" charset="0"/>
                <a:cs typeface="Times New Roman" panose="02020603050405020304" pitchFamily="18" charset="0"/>
              </a:rPr>
              <a:t>.»</a:t>
            </a:r>
            <a:br>
              <a:rPr lang="ru-RU" sz="1800" dirty="0" smtClean="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r>
              <a:rPr lang="ru-RU" sz="2400" dirty="0"/>
              <a:t/>
            </a:r>
            <a:br>
              <a:rPr lang="ru-RU" sz="2400" dirty="0"/>
            </a:br>
            <a:r>
              <a:rPr lang="ru-RU" altLang="ru-RU" sz="2400" dirty="0">
                <a:latin typeface="Times New Roman" panose="02020603050405020304" pitchFamily="18" charset="0"/>
                <a:cs typeface="Times New Roman" panose="02020603050405020304" pitchFamily="18" charset="0"/>
              </a:rPr>
              <a:t>Источник: портал «Память народа»</a:t>
            </a:r>
            <a:r>
              <a:rPr lang="ru-RU" sz="2400" dirty="0" smtClean="0">
                <a:latin typeface="Times New Roman" panose="02020603050405020304" pitchFamily="18" charset="0"/>
                <a:cs typeface="Times New Roman" panose="02020603050405020304" pitchFamily="18" charset="0"/>
              </a:rPr>
              <a:t/>
            </a:r>
            <a:br>
              <a:rPr lang="ru-RU" sz="2400" dirty="0" smtClean="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7226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3518647" cy="5892240"/>
          </a:xfrm>
        </p:spPr>
        <p:txBody>
          <a:bodyPr>
            <a:normAutofit/>
          </a:bodyPr>
          <a:lstStyle/>
          <a:p>
            <a:r>
              <a:rPr lang="ru-RU" sz="2400" dirty="0" err="1" smtClean="0">
                <a:latin typeface="Times New Roman" panose="02020603050405020304" pitchFamily="18" charset="0"/>
                <a:cs typeface="Times New Roman" panose="02020603050405020304" pitchFamily="18" charset="0"/>
              </a:rPr>
              <a:t>Тыкану</a:t>
            </a:r>
            <a:r>
              <a:rPr lang="ru-RU" sz="2400" dirty="0" smtClean="0">
                <a:latin typeface="Times New Roman" panose="02020603050405020304" pitchFamily="18" charset="0"/>
                <a:cs typeface="Times New Roman" panose="02020603050405020304" pitchFamily="18" charset="0"/>
              </a:rPr>
              <a:t> Дмитрий Сергеевич</a:t>
            </a:r>
            <a:br>
              <a:rPr lang="ru-RU" sz="24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Дата и место рождения: 1908 г.</a:t>
            </a:r>
            <a:br>
              <a:rPr lang="ru-RU" sz="1600" dirty="0" smtClean="0">
                <a:latin typeface="Times New Roman" panose="02020603050405020304" pitchFamily="18" charset="0"/>
                <a:cs typeface="Times New Roman" panose="02020603050405020304" pitchFamily="18" charset="0"/>
              </a:rPr>
            </a:br>
            <a:r>
              <a:rPr lang="ru-RU" sz="1600" dirty="0" err="1" smtClean="0">
                <a:latin typeface="Times New Roman" panose="02020603050405020304" pitchFamily="18" charset="0"/>
                <a:cs typeface="Times New Roman" panose="02020603050405020304" pitchFamily="18" charset="0"/>
              </a:rPr>
              <a:t>с.Аури</a:t>
            </a:r>
            <a:r>
              <a:rPr lang="ru-RU" sz="1600" dirty="0" smtClean="0">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Ульчского</a:t>
            </a:r>
            <a:r>
              <a:rPr lang="ru-RU" sz="1600" dirty="0" smtClean="0">
                <a:latin typeface="Times New Roman" panose="02020603050405020304" pitchFamily="18" charset="0"/>
                <a:cs typeface="Times New Roman" panose="02020603050405020304" pitchFamily="18" charset="0"/>
              </a:rPr>
              <a:t> района Нижне-Амурской области</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Воинское звание: красноармеец</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Пропал без вести: март 1944 г.</a:t>
            </a:r>
            <a:br>
              <a:rPr lang="ru-RU" sz="1600" dirty="0" smtClean="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Источник: Портал «Память народа»</a:t>
            </a:r>
            <a:endParaRPr lang="ru-RU" sz="1600" dirty="0">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2"/>
          <a:stretch>
            <a:fillRect/>
          </a:stretch>
        </p:blipFill>
        <p:spPr>
          <a:xfrm>
            <a:off x="6185646" y="537883"/>
            <a:ext cx="5786717" cy="5576048"/>
          </a:xfrm>
          <a:prstGeom prst="rect">
            <a:avLst/>
          </a:prstGeom>
        </p:spPr>
      </p:pic>
    </p:spTree>
    <p:extLst>
      <p:ext uri="{BB962C8B-B14F-4D97-AF65-F5344CB8AC3E}">
        <p14:creationId xmlns:p14="http://schemas.microsoft.com/office/powerpoint/2010/main" val="10551902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5551311" cy="4782608"/>
          </a:xfrm>
        </p:spPr>
        <p:txBody>
          <a:bodyPr>
            <a:normAutofit/>
          </a:bodyPr>
          <a:lstStyle/>
          <a:p>
            <a:r>
              <a:rPr lang="ru-RU" sz="1600" dirty="0" smtClean="0">
                <a:latin typeface="Times New Roman" panose="02020603050405020304" pitchFamily="18" charset="0"/>
                <a:cs typeface="Times New Roman" panose="02020603050405020304" pitchFamily="18" charset="0"/>
              </a:rPr>
              <a:t>Дата и место рождения: 01.08.1925г., </a:t>
            </a:r>
            <a:r>
              <a:rPr lang="ru-RU" sz="1600" dirty="0" err="1" smtClean="0">
                <a:latin typeface="Times New Roman" panose="02020603050405020304" pitchFamily="18" charset="0"/>
                <a:cs typeface="Times New Roman" panose="02020603050405020304" pitchFamily="18" charset="0"/>
              </a:rPr>
              <a:t>с.Удан</a:t>
            </a:r>
            <a:r>
              <a:rPr lang="ru-RU" sz="1600" dirty="0" smtClean="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Ульчского</a:t>
            </a:r>
            <a:r>
              <a:rPr lang="ru-RU" sz="1600" dirty="0">
                <a:latin typeface="Times New Roman" panose="02020603050405020304" pitchFamily="18" charset="0"/>
                <a:cs typeface="Times New Roman" panose="02020603050405020304" pitchFamily="18" charset="0"/>
              </a:rPr>
              <a:t> района Нижне-Амурской </a:t>
            </a:r>
            <a:r>
              <a:rPr lang="ru-RU" sz="1600" dirty="0" smtClean="0">
                <a:latin typeface="Times New Roman" panose="02020603050405020304" pitchFamily="18" charset="0"/>
                <a:cs typeface="Times New Roman" panose="02020603050405020304" pitchFamily="18" charset="0"/>
              </a:rPr>
              <a:t>области</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Дата и место призыва: 04.04.1943 г.</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err="1" smtClean="0">
                <a:latin typeface="Times New Roman" panose="02020603050405020304" pitchFamily="18" charset="0"/>
                <a:cs typeface="Times New Roman" panose="02020603050405020304" pitchFamily="18" charset="0"/>
              </a:rPr>
              <a:t>Ульчский</a:t>
            </a:r>
            <a:r>
              <a:rPr lang="ru-RU" sz="1600" dirty="0" smtClean="0">
                <a:latin typeface="Times New Roman" panose="02020603050405020304" pitchFamily="18" charset="0"/>
                <a:cs typeface="Times New Roman" panose="02020603050405020304" pitchFamily="18" charset="0"/>
              </a:rPr>
              <a:t> РВК Нижне-Амурской </a:t>
            </a:r>
            <a:r>
              <a:rPr lang="ru-RU" sz="1600" dirty="0">
                <a:latin typeface="Times New Roman" panose="02020603050405020304" pitchFamily="18" charset="0"/>
                <a:cs typeface="Times New Roman" panose="02020603050405020304" pitchFamily="18" charset="0"/>
              </a:rPr>
              <a:t>области</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Место службы: 65 </a:t>
            </a:r>
            <a:r>
              <a:rPr lang="ru-RU" sz="1600" dirty="0">
                <a:latin typeface="Times New Roman" panose="02020603050405020304" pitchFamily="18" charset="0"/>
                <a:cs typeface="Times New Roman" panose="02020603050405020304" pitchFamily="18" charset="0"/>
              </a:rPr>
              <a:t>опулаб,11 </a:t>
            </a:r>
            <a:r>
              <a:rPr lang="ru-RU" sz="1600" dirty="0" err="1">
                <a:latin typeface="Times New Roman" panose="02020603050405020304" pitchFamily="18" charset="0"/>
                <a:cs typeface="Times New Roman" panose="02020603050405020304" pitchFamily="18" charset="0"/>
              </a:rPr>
              <a:t>опулаб</a:t>
            </a:r>
            <a:r>
              <a:rPr lang="ru-RU" sz="1600" dirty="0">
                <a:latin typeface="Times New Roman" panose="02020603050405020304" pitchFamily="18" charset="0"/>
                <a:cs typeface="Times New Roman" panose="02020603050405020304" pitchFamily="18" charset="0"/>
              </a:rPr>
              <a:t> ДВФ, 65 </a:t>
            </a:r>
            <a:r>
              <a:rPr lang="ru-RU" sz="1600" dirty="0" err="1">
                <a:latin typeface="Times New Roman" panose="02020603050405020304" pitchFamily="18" charset="0"/>
                <a:cs typeface="Times New Roman" panose="02020603050405020304" pitchFamily="18" charset="0"/>
              </a:rPr>
              <a:t>опулаб</a:t>
            </a:r>
            <a:r>
              <a:rPr lang="ru-RU" sz="1600" dirty="0">
                <a:latin typeface="Times New Roman" panose="02020603050405020304" pitchFamily="18" charset="0"/>
                <a:cs typeface="Times New Roman" panose="02020603050405020304" pitchFamily="18" charset="0"/>
              </a:rPr>
              <a:t> 104 УР </a:t>
            </a:r>
            <a:r>
              <a:rPr lang="ru-RU" sz="1600" dirty="0" smtClean="0">
                <a:latin typeface="Times New Roman" panose="02020603050405020304" pitchFamily="18" charset="0"/>
                <a:cs typeface="Times New Roman" panose="02020603050405020304" pitchFamily="18" charset="0"/>
              </a:rPr>
              <a:t>ДВФ</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Место службы и звание: мл. </a:t>
            </a:r>
            <a:r>
              <a:rPr lang="ru-RU" sz="1600" dirty="0" err="1" smtClean="0">
                <a:latin typeface="Times New Roman" panose="02020603050405020304" pitchFamily="18" charset="0"/>
                <a:cs typeface="Times New Roman" panose="02020603050405020304" pitchFamily="18" charset="0"/>
              </a:rPr>
              <a:t>лейтинант</a:t>
            </a:r>
            <a:r>
              <a:rPr lang="ru-RU" sz="1600" dirty="0" smtClean="0">
                <a:latin typeface="Times New Roman" panose="02020603050405020304" pitchFamily="18" charset="0"/>
                <a:cs typeface="Times New Roman" panose="02020603050405020304" pitchFamily="18" charset="0"/>
              </a:rPr>
              <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Умер 1985 г</a:t>
            </a:r>
            <a:r>
              <a:rPr lang="ru-RU" sz="1600" dirty="0" smtClean="0">
                <a:latin typeface="Times New Roman" panose="02020603050405020304" pitchFamily="18" charset="0"/>
                <a:cs typeface="Times New Roman" panose="02020603050405020304" pitchFamily="18" charset="0"/>
              </a:rPr>
              <a:t>.</a:t>
            </a:r>
            <a:br>
              <a:rPr lang="ru-RU" sz="1600" dirty="0" smtClean="0">
                <a:latin typeface="Times New Roman" panose="02020603050405020304" pitchFamily="18" charset="0"/>
                <a:cs typeface="Times New Roman" panose="02020603050405020304" pitchFamily="18" charset="0"/>
              </a:rPr>
            </a:br>
            <a:r>
              <a:rPr lang="ru-RU" sz="1400" dirty="0"/>
              <a:t/>
            </a:r>
            <a:br>
              <a:rPr lang="ru-RU" sz="1400" dirty="0"/>
            </a:br>
            <a:r>
              <a:rPr lang="ru-RU" sz="1400" dirty="0"/>
              <a:t/>
            </a:r>
            <a:br>
              <a:rPr lang="ru-RU" sz="1400" dirty="0"/>
            </a:br>
            <a:r>
              <a:rPr lang="ru-RU" altLang="ru-RU" sz="1400" dirty="0">
                <a:latin typeface="Times New Roman" panose="02020603050405020304" pitchFamily="18" charset="0"/>
                <a:cs typeface="Times New Roman" panose="02020603050405020304" pitchFamily="18" charset="0"/>
              </a:rPr>
              <a:t>Источник: портал «Память народа»</a:t>
            </a:r>
            <a:endParaRPr lang="ru-RU" sz="1400"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3867" y="203200"/>
            <a:ext cx="4413955" cy="6502400"/>
          </a:xfrm>
          <a:prstGeom prst="rect">
            <a:avLst/>
          </a:prstGeom>
        </p:spPr>
      </p:pic>
    </p:spTree>
    <p:extLst>
      <p:ext uri="{BB962C8B-B14F-4D97-AF65-F5344CB8AC3E}">
        <p14:creationId xmlns:p14="http://schemas.microsoft.com/office/powerpoint/2010/main" val="12282182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199" y="365125"/>
            <a:ext cx="4817533" cy="4906786"/>
          </a:xfrm>
        </p:spPr>
        <p:txBody>
          <a:bodyPr>
            <a:normAutofit/>
          </a:bodyPr>
          <a:lstStyle/>
          <a:p>
            <a:r>
              <a:rPr lang="ru-RU" sz="1600" dirty="0">
                <a:latin typeface="Times New Roman" panose="02020603050405020304" pitchFamily="18" charset="0"/>
                <a:cs typeface="Times New Roman" panose="02020603050405020304" pitchFamily="18" charset="0"/>
              </a:rPr>
              <a:t>1922с.Мариинское </a:t>
            </a:r>
            <a:r>
              <a:rPr lang="ru-RU" sz="1600" dirty="0" err="1">
                <a:latin typeface="Times New Roman" panose="02020603050405020304" pitchFamily="18" charset="0"/>
                <a:cs typeface="Times New Roman" panose="02020603050405020304" pitchFamily="18" charset="0"/>
              </a:rPr>
              <a:t>Ульчского</a:t>
            </a:r>
            <a:r>
              <a:rPr lang="ru-RU" sz="1600" dirty="0">
                <a:latin typeface="Times New Roman" panose="02020603050405020304" pitchFamily="18" charset="0"/>
                <a:cs typeface="Times New Roman" panose="02020603050405020304" pitchFamily="18" charset="0"/>
              </a:rPr>
              <a:t> района Нижне-Амурской области</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16-й армии, 432 </a:t>
            </a:r>
            <a:r>
              <a:rPr lang="ru-RU" sz="1600" dirty="0" err="1">
                <a:latin typeface="Times New Roman" panose="02020603050405020304" pitchFamily="18" charset="0"/>
                <a:cs typeface="Times New Roman" panose="02020603050405020304" pitchFamily="18" charset="0"/>
              </a:rPr>
              <a:t>Волочаевский</a:t>
            </a:r>
            <a:r>
              <a:rPr lang="ru-RU" sz="1600" dirty="0">
                <a:latin typeface="Times New Roman" panose="02020603050405020304" pitchFamily="18" charset="0"/>
                <a:cs typeface="Times New Roman" panose="02020603050405020304" pitchFamily="18" charset="0"/>
              </a:rPr>
              <a:t> Краснознаменный отд. </a:t>
            </a:r>
            <a:r>
              <a:rPr lang="ru-RU" sz="1600" dirty="0" err="1">
                <a:latin typeface="Times New Roman" panose="02020603050405020304" pitchFamily="18" charset="0"/>
                <a:cs typeface="Times New Roman" panose="02020603050405020304" pitchFamily="18" charset="0"/>
              </a:rPr>
              <a:t>сп</a:t>
            </a:r>
            <a:r>
              <a:rPr lang="ru-RU" sz="1600" dirty="0">
                <a:latin typeface="Times New Roman" panose="02020603050405020304" pitchFamily="18" charset="0"/>
                <a:cs typeface="Times New Roman" panose="02020603050405020304" pitchFamily="18" charset="0"/>
              </a:rPr>
              <a:t>.</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младший сержант</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орден Отечественной войны II степени, медаль «За Победу над Японией»</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Участвовал в боевых действиях с августа по сентябрь 1945 на 2-м Дальневосточном фронте в составе 16-й армии. Командир отделения Умер 14.02.1989 г</a:t>
            </a:r>
            <a:r>
              <a:rPr lang="ru-RU" sz="1600" dirty="0" smtClean="0">
                <a:latin typeface="Times New Roman" panose="02020603050405020304" pitchFamily="18" charset="0"/>
                <a:cs typeface="Times New Roman" panose="02020603050405020304" pitchFamily="18" charset="0"/>
              </a:rPr>
              <a:t>.</a:t>
            </a:r>
            <a:br>
              <a:rPr lang="ru-RU" sz="1600" dirty="0" smtClean="0">
                <a:latin typeface="Times New Roman" panose="02020603050405020304" pitchFamily="18" charset="0"/>
                <a:cs typeface="Times New Roman" panose="02020603050405020304" pitchFamily="18" charset="0"/>
              </a:rPr>
            </a:br>
            <a:r>
              <a:rPr lang="ru-RU" sz="1600" dirty="0"/>
              <a:t/>
            </a:r>
            <a:br>
              <a:rPr lang="ru-RU" sz="1600" dirty="0"/>
            </a:br>
            <a:r>
              <a:rPr lang="ru-RU" altLang="ru-RU" sz="1600" dirty="0">
                <a:latin typeface="Times New Roman" panose="02020603050405020304" pitchFamily="18" charset="0"/>
                <a:cs typeface="Times New Roman" panose="02020603050405020304" pitchFamily="18" charset="0"/>
              </a:rPr>
              <a:t>Источник: портал «Память народа»</a:t>
            </a:r>
            <a:endParaRPr lang="ru-RU" sz="16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5689" y="365124"/>
            <a:ext cx="3499555" cy="6182431"/>
          </a:xfrm>
          <a:prstGeom prst="rect">
            <a:avLst/>
          </a:prstGeom>
        </p:spPr>
      </p:pic>
    </p:spTree>
    <p:extLst>
      <p:ext uri="{BB962C8B-B14F-4D97-AF65-F5344CB8AC3E}">
        <p14:creationId xmlns:p14="http://schemas.microsoft.com/office/powerpoint/2010/main" val="4185374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7258756" y="243067"/>
            <a:ext cx="4933244" cy="6315777"/>
          </a:xfrm>
          <a:prstGeom prst="rect">
            <a:avLst/>
          </a:prstGeom>
        </p:spPr>
      </p:pic>
      <p:sp>
        <p:nvSpPr>
          <p:cNvPr id="6" name="Прямоугольник 5"/>
          <p:cNvSpPr/>
          <p:nvPr/>
        </p:nvSpPr>
        <p:spPr>
          <a:xfrm>
            <a:off x="1319514" y="243067"/>
            <a:ext cx="4282634" cy="3970318"/>
          </a:xfrm>
          <a:prstGeom prst="rect">
            <a:avLst/>
          </a:prstGeom>
        </p:spPr>
        <p:txBody>
          <a:bodyPr wrap="square">
            <a:spAutoFit/>
          </a:bodyPr>
          <a:lstStyle/>
          <a:p>
            <a:r>
              <a:rPr lang="ru-RU" dirty="0">
                <a:latin typeface="Times New Roman" panose="02020603050405020304" pitchFamily="18" charset="0"/>
                <a:cs typeface="Times New Roman" panose="02020603050405020304" pitchFamily="18" charset="0"/>
              </a:rPr>
              <a:t>Дата </a:t>
            </a:r>
            <a:r>
              <a:rPr lang="ru-RU" dirty="0" smtClean="0">
                <a:latin typeface="Times New Roman" panose="02020603050405020304" pitchFamily="18" charset="0"/>
                <a:cs typeface="Times New Roman" panose="02020603050405020304" pitchFamily="18" charset="0"/>
              </a:rPr>
              <a:t>рождения:</a:t>
            </a: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__.__.1912 </a:t>
            </a:r>
          </a:p>
          <a:p>
            <a:r>
              <a:rPr lang="ru-RU" dirty="0">
                <a:latin typeface="Times New Roman" panose="02020603050405020304" pitchFamily="18" charset="0"/>
                <a:cs typeface="Times New Roman" panose="02020603050405020304" pitchFamily="18" charset="0"/>
              </a:rPr>
              <a:t>Место </a:t>
            </a:r>
            <a:r>
              <a:rPr lang="ru-RU" dirty="0" smtClean="0">
                <a:latin typeface="Times New Roman" panose="02020603050405020304" pitchFamily="18" charset="0"/>
                <a:cs typeface="Times New Roman" panose="02020603050405020304" pitchFamily="18" charset="0"/>
              </a:rPr>
              <a:t>рождения:</a:t>
            </a: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Нижне-Амурская </a:t>
            </a:r>
            <a:r>
              <a:rPr lang="ru-RU" dirty="0" err="1" smtClean="0">
                <a:latin typeface="Times New Roman" panose="02020603050405020304" pitchFamily="18" charset="0"/>
                <a:cs typeface="Times New Roman" panose="02020603050405020304" pitchFamily="18" charset="0"/>
              </a:rPr>
              <a:t>обл</a:t>
            </a:r>
            <a:r>
              <a:rPr lang="ru-RU" dirty="0" smtClean="0">
                <a:latin typeface="Times New Roman" panose="02020603050405020304" pitchFamily="18" charset="0"/>
                <a:cs typeface="Times New Roman" panose="02020603050405020304" pitchFamily="18" charset="0"/>
              </a:rPr>
              <a:t>, с. Новая Ферма </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Место </a:t>
            </a:r>
            <a:r>
              <a:rPr lang="ru-RU" sz="1600" dirty="0" smtClean="0">
                <a:latin typeface="Times New Roman" panose="02020603050405020304" pitchFamily="18" charset="0"/>
                <a:cs typeface="Times New Roman" panose="02020603050405020304" pitchFamily="18" charset="0"/>
              </a:rPr>
              <a:t>призыва:</a:t>
            </a:r>
            <a:endParaRPr lang="ru-RU" sz="1600"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Ульчский</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РВК, Хабаровский край,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Дата призыва: 1941 г.</a:t>
            </a:r>
          </a:p>
          <a:p>
            <a:r>
              <a:rPr lang="ru-RU" dirty="0" smtClean="0">
                <a:latin typeface="Times New Roman" panose="02020603050405020304" pitchFamily="18" charset="0"/>
                <a:cs typeface="Times New Roman" panose="02020603050405020304" pitchFamily="18" charset="0"/>
              </a:rPr>
              <a:t>Воинское звание:</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гв</a:t>
            </a:r>
            <a:r>
              <a:rPr lang="ru-RU" dirty="0">
                <a:latin typeface="Times New Roman" panose="02020603050405020304" pitchFamily="18" charset="0"/>
                <a:cs typeface="Times New Roman" panose="02020603050405020304" pitchFamily="18" charset="0"/>
              </a:rPr>
              <a:t>. рядовой </a:t>
            </a:r>
          </a:p>
          <a:p>
            <a:r>
              <a:rPr lang="ru-RU" dirty="0">
                <a:latin typeface="Times New Roman" panose="02020603050405020304" pitchFamily="18" charset="0"/>
                <a:cs typeface="Times New Roman" panose="02020603050405020304" pitchFamily="18" charset="0"/>
              </a:rPr>
              <a:t>Воинская </a:t>
            </a:r>
            <a:r>
              <a:rPr lang="ru-RU" dirty="0" smtClean="0">
                <a:latin typeface="Times New Roman" panose="02020603050405020304" pitchFamily="18" charset="0"/>
                <a:cs typeface="Times New Roman" panose="02020603050405020304" pitchFamily="18" charset="0"/>
              </a:rPr>
              <a:t>часть:</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101 </a:t>
            </a:r>
            <a:r>
              <a:rPr lang="ru-RU" dirty="0">
                <a:latin typeface="Times New Roman" panose="02020603050405020304" pitchFamily="18" charset="0"/>
                <a:cs typeface="Times New Roman" panose="02020603050405020304" pitchFamily="18" charset="0"/>
              </a:rPr>
              <a:t>гвардейский стрелковый полк 35 </a:t>
            </a:r>
            <a:r>
              <a:rPr lang="ru-RU" sz="1600" dirty="0">
                <a:latin typeface="Times New Roman" panose="02020603050405020304" pitchFamily="18" charset="0"/>
                <a:cs typeface="Times New Roman" panose="02020603050405020304" pitchFamily="18" charset="0"/>
              </a:rPr>
              <a:t>гвардейской</a:t>
            </a:r>
            <a:r>
              <a:rPr lang="ru-RU" dirty="0">
                <a:latin typeface="Times New Roman" panose="02020603050405020304" pitchFamily="18" charset="0"/>
                <a:cs typeface="Times New Roman" panose="02020603050405020304" pitchFamily="18" charset="0"/>
              </a:rPr>
              <a:t> стрелковой дивизии </a:t>
            </a:r>
          </a:p>
          <a:p>
            <a:r>
              <a:rPr lang="ru-RU" dirty="0" smtClean="0">
                <a:latin typeface="Times New Roman" panose="02020603050405020304" pitchFamily="18" charset="0"/>
                <a:cs typeface="Times New Roman" panose="02020603050405020304" pitchFamily="18" charset="0"/>
              </a:rPr>
              <a:t>Награды:</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    Медаль «За отвагу»</a:t>
            </a:r>
          </a:p>
          <a:p>
            <a:r>
              <a:rPr lang="ru-RU" dirty="0">
                <a:latin typeface="Times New Roman" panose="02020603050405020304" pitchFamily="18" charset="0"/>
                <a:cs typeface="Times New Roman" panose="02020603050405020304" pitchFamily="18" charset="0"/>
              </a:rPr>
              <a:t>    Орден Красной Звезды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Источник: Портал «Память народа»</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20806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7109178" cy="5290608"/>
          </a:xfrm>
        </p:spPr>
        <p:txBody>
          <a:bodyPr>
            <a:noAutofit/>
          </a:bodyPr>
          <a:lstStyle/>
          <a:p>
            <a:r>
              <a:rPr lang="ru-RU" sz="1600" dirty="0" smtClean="0">
                <a:latin typeface="Times New Roman" panose="02020603050405020304" pitchFamily="18" charset="0"/>
                <a:cs typeface="Times New Roman" panose="02020603050405020304" pitchFamily="18" charset="0"/>
              </a:rPr>
              <a:t>Дата и место рождения: 1920 г., </a:t>
            </a:r>
            <a:r>
              <a:rPr lang="ru-RU" sz="1600" dirty="0" err="1" smtClean="0">
                <a:latin typeface="Times New Roman" panose="02020603050405020304" pitchFamily="18" charset="0"/>
                <a:cs typeface="Times New Roman" panose="02020603050405020304" pitchFamily="18" charset="0"/>
              </a:rPr>
              <a:t>с.Удан</a:t>
            </a:r>
            <a:r>
              <a:rPr lang="ru-RU" sz="1600" dirty="0" smtClean="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Ульчского</a:t>
            </a:r>
            <a:r>
              <a:rPr lang="ru-RU" sz="1600" dirty="0">
                <a:latin typeface="Times New Roman" panose="02020603050405020304" pitchFamily="18" charset="0"/>
                <a:cs typeface="Times New Roman" panose="02020603050405020304" pitchFamily="18" charset="0"/>
              </a:rPr>
              <a:t> района Нижне-Амурской области</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Дата и место призыва: 01.09. 1940 г. </a:t>
            </a:r>
            <a:r>
              <a:rPr lang="ru-RU" sz="1600" dirty="0" err="1" smtClean="0">
                <a:latin typeface="Times New Roman" panose="02020603050405020304" pitchFamily="18" charset="0"/>
                <a:cs typeface="Times New Roman" panose="02020603050405020304" pitchFamily="18" charset="0"/>
              </a:rPr>
              <a:t>Ульчский</a:t>
            </a:r>
            <a:r>
              <a:rPr lang="ru-RU" sz="1600" dirty="0" smtClean="0">
                <a:latin typeface="Times New Roman" panose="02020603050405020304" pitchFamily="18" charset="0"/>
                <a:cs typeface="Times New Roman" panose="02020603050405020304" pitchFamily="18" charset="0"/>
              </a:rPr>
              <a:t> РВК Нижне-Амурская область </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Звание: рядовой</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Судьба: Пропал </a:t>
            </a:r>
            <a:r>
              <a:rPr lang="ru-RU" sz="1600" dirty="0">
                <a:latin typeface="Times New Roman" panose="02020603050405020304" pitchFamily="18" charset="0"/>
                <a:cs typeface="Times New Roman" panose="02020603050405020304" pitchFamily="18" charset="0"/>
              </a:rPr>
              <a:t>без </a:t>
            </a:r>
            <a:r>
              <a:rPr lang="ru-RU" sz="1600" dirty="0" smtClean="0">
                <a:latin typeface="Times New Roman" panose="02020603050405020304" pitchFamily="18" charset="0"/>
                <a:cs typeface="Times New Roman" panose="02020603050405020304" pitchFamily="18" charset="0"/>
              </a:rPr>
              <a:t>вести, в ноябре  1941 г</a:t>
            </a:r>
            <a:r>
              <a:rPr lang="ru-RU" sz="1600" dirty="0" smtClean="0">
                <a:latin typeface="Times New Roman" panose="02020603050405020304" pitchFamily="18" charset="0"/>
                <a:cs typeface="Times New Roman" panose="02020603050405020304" pitchFamily="18" charset="0"/>
              </a:rPr>
              <a:t>.</a:t>
            </a:r>
            <a:br>
              <a:rPr lang="ru-RU" sz="1600" dirty="0" smtClean="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a:t/>
            </a:r>
            <a:br>
              <a:rPr lang="ru-RU" sz="1600" dirty="0"/>
            </a:br>
            <a:r>
              <a:rPr lang="ru-RU" altLang="ru-RU" sz="1600" dirty="0">
                <a:latin typeface="Times New Roman" panose="02020603050405020304" pitchFamily="18" charset="0"/>
                <a:cs typeface="Times New Roman" panose="02020603050405020304" pitchFamily="18" charset="0"/>
              </a:rPr>
              <a:t>Источник: портал «Память народа»</a:t>
            </a:r>
            <a:endParaRPr lang="ru-RU" sz="16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7911" y="270932"/>
            <a:ext cx="3273778" cy="6028267"/>
          </a:xfrm>
          <a:prstGeom prst="rect">
            <a:avLst/>
          </a:prstGeom>
        </p:spPr>
      </p:pic>
    </p:spTree>
    <p:extLst>
      <p:ext uri="{BB962C8B-B14F-4D97-AF65-F5344CB8AC3E}">
        <p14:creationId xmlns:p14="http://schemas.microsoft.com/office/powerpoint/2010/main" val="23919638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6183489" cy="5459942"/>
          </a:xfrm>
        </p:spPr>
        <p:txBody>
          <a:bodyPr>
            <a:normAutofit/>
          </a:bodyPr>
          <a:lstStyle/>
          <a:p>
            <a:r>
              <a:rPr lang="ru-RU" sz="1600" dirty="0" smtClean="0">
                <a:latin typeface="Times New Roman" panose="02020603050405020304" pitchFamily="18" charset="0"/>
                <a:cs typeface="Times New Roman" panose="02020603050405020304" pitchFamily="18" charset="0"/>
              </a:rPr>
              <a:t>Дата и место рождения: 1922г., с.Булава, </a:t>
            </a:r>
            <a:r>
              <a:rPr lang="ru-RU" sz="1600" dirty="0" err="1" smtClean="0">
                <a:latin typeface="Times New Roman" panose="02020603050405020304" pitchFamily="18" charset="0"/>
                <a:cs typeface="Times New Roman" panose="02020603050405020304" pitchFamily="18" charset="0"/>
              </a:rPr>
              <a:t>Ульчского</a:t>
            </a:r>
            <a:r>
              <a:rPr lang="ru-RU" sz="1600" dirty="0" smtClean="0">
                <a:latin typeface="Times New Roman" panose="02020603050405020304" pitchFamily="18" charset="0"/>
                <a:cs typeface="Times New Roman" panose="02020603050405020304" pitchFamily="18" charset="0"/>
              </a:rPr>
              <a:t> района Хабаровского края</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Дата и место призыва: 1942 г., РВК </a:t>
            </a:r>
            <a:r>
              <a:rPr lang="ru-RU" sz="1600" dirty="0" err="1" smtClean="0">
                <a:latin typeface="Times New Roman" panose="02020603050405020304" pitchFamily="18" charset="0"/>
                <a:cs typeface="Times New Roman" panose="02020603050405020304" pitchFamily="18" charset="0"/>
              </a:rPr>
              <a:t>Ульчского</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района Нижне-Амурской </a:t>
            </a:r>
            <a:r>
              <a:rPr lang="ru-RU" sz="1600" dirty="0" smtClean="0">
                <a:latin typeface="Times New Roman" panose="02020603050405020304" pitchFamily="18" charset="0"/>
                <a:cs typeface="Times New Roman" panose="02020603050405020304" pitchFamily="18" charset="0"/>
              </a:rPr>
              <a:t>области</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Место службы и звание: 495 </a:t>
            </a:r>
            <a:r>
              <a:rPr lang="ru-RU" sz="1600" dirty="0">
                <a:latin typeface="Times New Roman" panose="02020603050405020304" pitchFamily="18" charset="0"/>
                <a:cs typeface="Times New Roman" panose="02020603050405020304" pitchFamily="18" charset="0"/>
              </a:rPr>
              <a:t>стрелковый полк 386 стрелковой </a:t>
            </a:r>
            <a:r>
              <a:rPr lang="ru-RU" sz="1600" dirty="0" smtClean="0">
                <a:latin typeface="Times New Roman" panose="02020603050405020304" pitchFamily="18" charset="0"/>
                <a:cs typeface="Times New Roman" panose="02020603050405020304" pitchFamily="18" charset="0"/>
              </a:rPr>
              <a:t>дивизии, младший сержант </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Судьба: Участвовал </a:t>
            </a:r>
            <a:r>
              <a:rPr lang="ru-RU" sz="1600" dirty="0">
                <a:latin typeface="Times New Roman" panose="02020603050405020304" pitchFamily="18" charset="0"/>
                <a:cs typeface="Times New Roman" panose="02020603050405020304" pitchFamily="18" charset="0"/>
              </a:rPr>
              <a:t>в боевых действиях с августа по сентябрь 1945 на 1-м </a:t>
            </a:r>
            <a:r>
              <a:rPr lang="ru-RU" sz="1600" dirty="0" smtClean="0">
                <a:latin typeface="Times New Roman" panose="02020603050405020304" pitchFamily="18" charset="0"/>
                <a:cs typeface="Times New Roman" panose="02020603050405020304" pitchFamily="18" charset="0"/>
              </a:rPr>
              <a:t>Дальневосточном</a:t>
            </a:r>
            <a:br>
              <a:rPr lang="ru-RU" sz="1600" dirty="0" smtClean="0">
                <a:latin typeface="Times New Roman" panose="02020603050405020304" pitchFamily="18" charset="0"/>
                <a:cs typeface="Times New Roman" panose="02020603050405020304" pitchFamily="18" charset="0"/>
              </a:rPr>
            </a:br>
            <a:r>
              <a:rPr lang="ru-RU" sz="1600" dirty="0"/>
              <a:t/>
            </a:r>
            <a:br>
              <a:rPr lang="ru-RU" sz="1600" dirty="0"/>
            </a:br>
            <a:r>
              <a:rPr lang="ru-RU" altLang="ru-RU" sz="1600" dirty="0">
                <a:latin typeface="Times New Roman" panose="02020603050405020304" pitchFamily="18" charset="0"/>
                <a:cs typeface="Times New Roman" panose="02020603050405020304" pitchFamily="18" charset="0"/>
              </a:rPr>
              <a:t>Источник: портал «Память народа»</a:t>
            </a:r>
            <a:endParaRPr lang="ru-RU" sz="16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0889" y="135466"/>
            <a:ext cx="4188178" cy="6491111"/>
          </a:xfrm>
          <a:prstGeom prst="rect">
            <a:avLst/>
          </a:prstGeom>
        </p:spPr>
      </p:pic>
    </p:spTree>
    <p:extLst>
      <p:ext uri="{BB962C8B-B14F-4D97-AF65-F5344CB8AC3E}">
        <p14:creationId xmlns:p14="http://schemas.microsoft.com/office/powerpoint/2010/main" val="27442513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199" y="365125"/>
            <a:ext cx="4964289" cy="5279319"/>
          </a:xfrm>
        </p:spPr>
        <p:txBody>
          <a:bodyPr>
            <a:normAutofit/>
          </a:bodyPr>
          <a:lstStyle/>
          <a:p>
            <a:r>
              <a:rPr lang="ru-RU" sz="2000" dirty="0" smtClean="0">
                <a:latin typeface="Times New Roman" panose="02020603050405020304" pitchFamily="18" charset="0"/>
                <a:cs typeface="Times New Roman" panose="02020603050405020304" pitchFamily="18" charset="0"/>
              </a:rPr>
              <a:t>Дата и место </a:t>
            </a:r>
            <a:r>
              <a:rPr lang="ru-RU" sz="2000" dirty="0" smtClean="0">
                <a:latin typeface="Times New Roman" panose="02020603050405020304" pitchFamily="18" charset="0"/>
                <a:cs typeface="Times New Roman" panose="02020603050405020304" pitchFamily="18" charset="0"/>
              </a:rPr>
              <a:t> рождения: 1917 г. с.Булава</a:t>
            </a: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2000" dirty="0" err="1">
                <a:latin typeface="Times New Roman" panose="02020603050405020304" pitchFamily="18" charset="0"/>
                <a:cs typeface="Times New Roman" panose="02020603050405020304" pitchFamily="18" charset="0"/>
              </a:rPr>
              <a:t>Ульчского</a:t>
            </a:r>
            <a:r>
              <a:rPr lang="ru-RU" sz="2000" dirty="0">
                <a:latin typeface="Times New Roman" panose="02020603050405020304" pitchFamily="18" charset="0"/>
                <a:cs typeface="Times New Roman" panose="02020603050405020304" pitchFamily="18" charset="0"/>
              </a:rPr>
              <a:t> района Нижне-Амурской области</a:t>
            </a:r>
            <a:br>
              <a:rPr lang="ru-RU" sz="2000" dirty="0">
                <a:latin typeface="Times New Roman" panose="02020603050405020304" pitchFamily="18" charset="0"/>
                <a:cs typeface="Times New Roman" panose="02020603050405020304" pitchFamily="18" charset="0"/>
              </a:rPr>
            </a:br>
            <a:r>
              <a:rPr lang="ru-RU" sz="2000" dirty="0" err="1" smtClean="0">
                <a:latin typeface="Times New Roman" panose="02020603050405020304" pitchFamily="18" charset="0"/>
                <a:cs typeface="Times New Roman" panose="02020603050405020304" pitchFamily="18" charset="0"/>
              </a:rPr>
              <a:t>Дати</a:t>
            </a:r>
            <a:r>
              <a:rPr lang="ru-RU" sz="2000" dirty="0" smtClean="0">
                <a:latin typeface="Times New Roman" panose="02020603050405020304" pitchFamily="18" charset="0"/>
                <a:cs typeface="Times New Roman" panose="02020603050405020304" pitchFamily="18" charset="0"/>
              </a:rPr>
              <a:t> призыва: 1941</a:t>
            </a: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Воинское звание: рядовой </a:t>
            </a: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Награды: «За </a:t>
            </a:r>
            <a:r>
              <a:rPr lang="ru-RU" sz="2000" dirty="0">
                <a:latin typeface="Times New Roman" panose="02020603050405020304" pitchFamily="18" charset="0"/>
                <a:cs typeface="Times New Roman" panose="02020603050405020304" pitchFamily="18" charset="0"/>
              </a:rPr>
              <a:t>отвагу»</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Ранен 1945 под </a:t>
            </a:r>
            <a:r>
              <a:rPr lang="ru-RU" sz="2000" dirty="0" err="1">
                <a:latin typeface="Times New Roman" panose="02020603050405020304" pitchFamily="18" charset="0"/>
                <a:cs typeface="Times New Roman" panose="02020603050405020304" pitchFamily="18" charset="0"/>
              </a:rPr>
              <a:t>г.Берлин</a:t>
            </a:r>
            <a:r>
              <a:rPr lang="ru-RU" sz="2000" dirty="0">
                <a:latin typeface="Times New Roman" panose="02020603050405020304" pitchFamily="18" charset="0"/>
                <a:cs typeface="Times New Roman" panose="02020603050405020304" pitchFamily="18" charset="0"/>
              </a:rPr>
              <a:t>. Инвалид войны. Умер в </a:t>
            </a:r>
            <a:r>
              <a:rPr lang="ru-RU" sz="2000" dirty="0" smtClean="0">
                <a:latin typeface="Times New Roman" panose="02020603050405020304" pitchFamily="18" charset="0"/>
                <a:cs typeface="Times New Roman" panose="02020603050405020304" pitchFamily="18" charset="0"/>
              </a:rPr>
              <a:t>1973 г.</a:t>
            </a:r>
            <a:br>
              <a:rPr lang="ru-RU" sz="2000" dirty="0" smtClean="0">
                <a:latin typeface="Times New Roman" panose="02020603050405020304" pitchFamily="18" charset="0"/>
                <a:cs typeface="Times New Roman" panose="02020603050405020304" pitchFamily="18" charset="0"/>
              </a:rPr>
            </a:br>
            <a:r>
              <a:rPr lang="ru-RU" sz="2000" dirty="0"/>
              <a:t/>
            </a:r>
            <a:br>
              <a:rPr lang="ru-RU" sz="2000" dirty="0"/>
            </a:br>
            <a:r>
              <a:rPr lang="ru-RU" altLang="ru-RU" sz="2000" dirty="0">
                <a:latin typeface="Times New Roman" panose="02020603050405020304" pitchFamily="18" charset="0"/>
                <a:cs typeface="Times New Roman" panose="02020603050405020304" pitchFamily="18" charset="0"/>
              </a:rPr>
              <a:t>Источник: портал «Память народа»</a:t>
            </a:r>
            <a:endParaRPr lang="ru-RU" sz="20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956" y="270933"/>
            <a:ext cx="4730044" cy="6434667"/>
          </a:xfrm>
          <a:prstGeom prst="rect">
            <a:avLst/>
          </a:prstGeom>
        </p:spPr>
      </p:pic>
    </p:spTree>
    <p:extLst>
      <p:ext uri="{BB962C8B-B14F-4D97-AF65-F5344CB8AC3E}">
        <p14:creationId xmlns:p14="http://schemas.microsoft.com/office/powerpoint/2010/main" val="23833971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7645" y="1546578"/>
            <a:ext cx="6005688" cy="4143022"/>
          </a:xfrm>
        </p:spPr>
        <p:txBody>
          <a:bodyPr>
            <a:normAutofit/>
          </a:bodyPr>
          <a:lstStyle/>
          <a:p>
            <a:r>
              <a:rPr lang="ru-RU" sz="1800" dirty="0" smtClean="0">
                <a:latin typeface="Times New Roman" panose="02020603050405020304" pitchFamily="18" charset="0"/>
                <a:cs typeface="Times New Roman" panose="02020603050405020304" pitchFamily="18" charset="0"/>
              </a:rPr>
              <a:t>Дата и место рождения: 1916 г., с.Булава</a:t>
            </a:r>
            <a:r>
              <a:rPr lang="ru-RU" sz="1800" dirty="0">
                <a:latin typeface="Times New Roman" panose="02020603050405020304" pitchFamily="18" charset="0"/>
                <a:cs typeface="Times New Roman" panose="02020603050405020304" pitchFamily="18" charset="0"/>
              </a:rPr>
              <a:t/>
            </a:r>
            <a:br>
              <a:rPr lang="ru-RU" sz="1800" dirty="0">
                <a:latin typeface="Times New Roman" panose="02020603050405020304" pitchFamily="18" charset="0"/>
                <a:cs typeface="Times New Roman" panose="02020603050405020304" pitchFamily="18" charset="0"/>
              </a:rPr>
            </a:br>
            <a:r>
              <a:rPr lang="ru-RU" sz="1800" dirty="0" err="1">
                <a:latin typeface="Times New Roman" panose="02020603050405020304" pitchFamily="18" charset="0"/>
                <a:cs typeface="Times New Roman" panose="02020603050405020304" pitchFamily="18" charset="0"/>
              </a:rPr>
              <a:t>Ульчского</a:t>
            </a:r>
            <a:r>
              <a:rPr lang="ru-RU" sz="1800" dirty="0">
                <a:latin typeface="Times New Roman" panose="02020603050405020304" pitchFamily="18" charset="0"/>
                <a:cs typeface="Times New Roman" panose="02020603050405020304" pitchFamily="18" charset="0"/>
              </a:rPr>
              <a:t> района Нижне-Амурской области</a:t>
            </a:r>
            <a:br>
              <a:rPr lang="ru-RU" sz="1800" dirty="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Дата и место призыва: 1941 г., </a:t>
            </a:r>
            <a:r>
              <a:rPr lang="ru-RU" sz="1800" dirty="0" err="1" smtClean="0">
                <a:latin typeface="Times New Roman" panose="02020603050405020304" pitchFamily="18" charset="0"/>
                <a:cs typeface="Times New Roman" panose="02020603050405020304" pitchFamily="18" charset="0"/>
              </a:rPr>
              <a:t>Ульчский</a:t>
            </a:r>
            <a:r>
              <a:rPr lang="ru-RU" sz="1800" dirty="0" smtClean="0">
                <a:latin typeface="Times New Roman" panose="02020603050405020304" pitchFamily="18" charset="0"/>
                <a:cs typeface="Times New Roman" panose="02020603050405020304" pitchFamily="18" charset="0"/>
              </a:rPr>
              <a:t> РВК</a:t>
            </a:r>
            <a:r>
              <a:rPr lang="ru-RU" sz="1800" dirty="0">
                <a:latin typeface="Times New Roman" panose="02020603050405020304" pitchFamily="18" charset="0"/>
                <a:cs typeface="Times New Roman" panose="02020603050405020304" pitchFamily="18" charset="0"/>
              </a:rPr>
              <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Нижне-Амурской области</a:t>
            </a:r>
            <a:br>
              <a:rPr lang="ru-RU" sz="1800" dirty="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Место службы и звание: 495 </a:t>
            </a:r>
            <a:r>
              <a:rPr lang="ru-RU" sz="1800" dirty="0">
                <a:latin typeface="Times New Roman" panose="02020603050405020304" pitchFamily="18" charset="0"/>
                <a:cs typeface="Times New Roman" panose="02020603050405020304" pitchFamily="18" charset="0"/>
              </a:rPr>
              <a:t>стрелковый полк 386 стрелковой </a:t>
            </a:r>
            <a:r>
              <a:rPr lang="ru-RU" sz="1800" dirty="0" smtClean="0">
                <a:latin typeface="Times New Roman" panose="02020603050405020304" pitchFamily="18" charset="0"/>
                <a:cs typeface="Times New Roman" panose="02020603050405020304" pitchFamily="18" charset="0"/>
              </a:rPr>
              <a:t>дивизии, сержант</a:t>
            </a:r>
            <a:r>
              <a:rPr lang="ru-RU" sz="1800" dirty="0">
                <a:latin typeface="Times New Roman" panose="02020603050405020304" pitchFamily="18" charset="0"/>
                <a:cs typeface="Times New Roman" panose="02020603050405020304" pitchFamily="18" charset="0"/>
              </a:rPr>
              <a:t/>
            </a:r>
            <a:br>
              <a:rPr lang="ru-RU" sz="1800" dirty="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Награжден: «За </a:t>
            </a:r>
            <a:r>
              <a:rPr lang="ru-RU" sz="1800" dirty="0">
                <a:latin typeface="Times New Roman" panose="02020603050405020304" pitchFamily="18" charset="0"/>
                <a:cs typeface="Times New Roman" panose="02020603050405020304" pitchFamily="18" charset="0"/>
              </a:rPr>
              <a:t>отвагу» «За победу над Японией»</a:t>
            </a:r>
            <a:r>
              <a:rPr lang="ru-RU" dirty="0"/>
              <a:t/>
            </a:r>
            <a:br>
              <a:rPr lang="ru-RU" dirty="0"/>
            </a:br>
            <a:r>
              <a:rPr lang="ru-RU" sz="1600" dirty="0">
                <a:latin typeface="Times New Roman" panose="02020603050405020304" pitchFamily="18" charset="0"/>
                <a:cs typeface="Times New Roman" panose="02020603050405020304" pitchFamily="18" charset="0"/>
              </a:rPr>
              <a:t>Умер </a:t>
            </a:r>
            <a:r>
              <a:rPr lang="ru-RU" sz="1600" dirty="0" smtClean="0">
                <a:latin typeface="Times New Roman" panose="02020603050405020304" pitchFamily="18" charset="0"/>
                <a:cs typeface="Times New Roman" panose="02020603050405020304" pitchFamily="18" charset="0"/>
              </a:rPr>
              <a:t>19.01.1970 г.</a:t>
            </a:r>
            <a:br>
              <a:rPr lang="ru-RU" sz="1600" dirty="0" smtClean="0">
                <a:latin typeface="Times New Roman" panose="02020603050405020304" pitchFamily="18" charset="0"/>
                <a:cs typeface="Times New Roman" panose="02020603050405020304" pitchFamily="18" charset="0"/>
              </a:rPr>
            </a:br>
            <a:r>
              <a:rPr lang="ru-RU" sz="1600" dirty="0"/>
              <a:t/>
            </a:r>
            <a:br>
              <a:rPr lang="ru-RU" sz="1600" dirty="0"/>
            </a:br>
            <a:r>
              <a:rPr lang="ru-RU" altLang="ru-RU" sz="1600" dirty="0">
                <a:latin typeface="Times New Roman" panose="02020603050405020304" pitchFamily="18" charset="0"/>
                <a:cs typeface="Times New Roman" panose="02020603050405020304" pitchFamily="18" charset="0"/>
              </a:rPr>
              <a:t>Источник: портал «Память народа»</a:t>
            </a:r>
            <a:endParaRPr lang="ru-RU" sz="16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7620000" y="237066"/>
            <a:ext cx="4572000" cy="6513690"/>
          </a:xfrm>
          <a:prstGeom prst="rect">
            <a:avLst/>
          </a:prstGeom>
        </p:spPr>
      </p:pic>
    </p:spTree>
    <p:extLst>
      <p:ext uri="{BB962C8B-B14F-4D97-AF65-F5344CB8AC3E}">
        <p14:creationId xmlns:p14="http://schemas.microsoft.com/office/powerpoint/2010/main" val="30033502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4935071" cy="5802593"/>
          </a:xfrm>
        </p:spPr>
        <p:txBody>
          <a:bodyPr>
            <a:normAutofit/>
          </a:bodyPr>
          <a:lstStyle/>
          <a:p>
            <a:r>
              <a:rPr lang="ru-RU" sz="2400" dirty="0" err="1" smtClean="0">
                <a:latin typeface="Times New Roman" panose="02020603050405020304" pitchFamily="18" charset="0"/>
                <a:cs typeface="Times New Roman" panose="02020603050405020304" pitchFamily="18" charset="0"/>
              </a:rPr>
              <a:t>Ходжер</a:t>
            </a:r>
            <a:r>
              <a:rPr lang="ru-RU" sz="2400" dirty="0" smtClean="0">
                <a:latin typeface="Times New Roman" panose="02020603050405020304" pitchFamily="18" charset="0"/>
                <a:cs typeface="Times New Roman" panose="02020603050405020304" pitchFamily="18" charset="0"/>
              </a:rPr>
              <a:t> Григорий Яковлевич</a:t>
            </a:r>
            <a:br>
              <a:rPr lang="ru-RU" sz="2400" dirty="0" smtClean="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
            </a:r>
            <a:br>
              <a:rPr lang="ru-RU" sz="24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Дата и место рождения: 01.05.1924</a:t>
            </a:r>
            <a:br>
              <a:rPr lang="ru-RU" sz="1600" dirty="0" smtClean="0">
                <a:latin typeface="Times New Roman" panose="02020603050405020304" pitchFamily="18" charset="0"/>
                <a:cs typeface="Times New Roman" panose="02020603050405020304" pitchFamily="18" charset="0"/>
              </a:rPr>
            </a:br>
            <a:r>
              <a:rPr lang="ru-RU" sz="1600" dirty="0" err="1" smtClean="0">
                <a:latin typeface="Times New Roman" panose="02020603050405020304" pitchFamily="18" charset="0"/>
                <a:cs typeface="Times New Roman" panose="02020603050405020304" pitchFamily="18" charset="0"/>
              </a:rPr>
              <a:t>с.Джонка</a:t>
            </a:r>
            <a:r>
              <a:rPr lang="ru-RU" sz="1600" dirty="0" smtClean="0">
                <a:latin typeface="Times New Roman" panose="02020603050405020304" pitchFamily="18" charset="0"/>
                <a:cs typeface="Times New Roman" panose="02020603050405020304" pitchFamily="18" charset="0"/>
              </a:rPr>
              <a:t> Нанайского р-на Хабаровского края</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Дата и место </a:t>
            </a:r>
            <a:r>
              <a:rPr lang="ru-RU" sz="1600" dirty="0">
                <a:latin typeface="Times New Roman" panose="02020603050405020304" pitchFamily="18" charset="0"/>
                <a:cs typeface="Times New Roman" panose="02020603050405020304" pitchFamily="18" charset="0"/>
              </a:rPr>
              <a:t>призыва: 04.09.1942 г</a:t>
            </a:r>
            <a:r>
              <a:rPr lang="ru-RU" sz="1600" dirty="0" smtClean="0">
                <a:latin typeface="Times New Roman" panose="02020603050405020304" pitchFamily="18" charset="0"/>
                <a:cs typeface="Times New Roman" panose="02020603050405020304" pitchFamily="18" charset="0"/>
              </a:rPr>
              <a:t>.. Нанайский РВК</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 Хабаровского края</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Место службы: АСБО,226 ОРАД ТОФ</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Воинское звание: красноармеец</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Награжден: медалью «За Победу над Японией»</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Умер: 15.06.2000 г</a:t>
            </a:r>
            <a:r>
              <a:rPr lang="ru-RU" sz="1600" dirty="0" smtClean="0">
                <a:latin typeface="Times New Roman" panose="02020603050405020304" pitchFamily="18" charset="0"/>
                <a:cs typeface="Times New Roman" panose="02020603050405020304" pitchFamily="18" charset="0"/>
              </a:rPr>
              <a:t>.</a:t>
            </a:r>
            <a:br>
              <a:rPr lang="ru-RU" sz="1600" dirty="0" smtClean="0">
                <a:latin typeface="Times New Roman" panose="02020603050405020304" pitchFamily="18" charset="0"/>
                <a:cs typeface="Times New Roman" panose="02020603050405020304" pitchFamily="18" charset="0"/>
              </a:rPr>
            </a:br>
            <a:r>
              <a:rPr lang="ru-RU" sz="1600" dirty="0"/>
              <a:t/>
            </a:r>
            <a:br>
              <a:rPr lang="ru-RU" sz="1600" dirty="0"/>
            </a:br>
            <a:r>
              <a:rPr lang="ru-RU" altLang="ru-RU" sz="1600" dirty="0">
                <a:latin typeface="Times New Roman" panose="02020603050405020304" pitchFamily="18" charset="0"/>
                <a:cs typeface="Times New Roman" panose="02020603050405020304" pitchFamily="18" charset="0"/>
              </a:rPr>
              <a:t>Источник: портал «Память народа»</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16183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6405282" cy="5121275"/>
          </a:xfrm>
        </p:spPr>
        <p:txBody>
          <a:bodyPr>
            <a:normAutofit/>
          </a:bodyPr>
          <a:lstStyle/>
          <a:p>
            <a:r>
              <a:rPr lang="ru-RU" sz="2400" dirty="0" smtClean="0">
                <a:latin typeface="Times New Roman" panose="02020603050405020304" pitchFamily="18" charset="0"/>
                <a:cs typeface="Times New Roman" panose="02020603050405020304" pitchFamily="18" charset="0"/>
              </a:rPr>
              <a:t>Цыганков Гавриил Тарасович</a:t>
            </a:r>
            <a:br>
              <a:rPr lang="ru-RU" sz="2400" dirty="0" smtClean="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Дата рождения</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__.__.1910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Место призыва</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Комсомольский-на-Амуре ГВК, Хабаровский край, г. Комсомольск-на-Амуре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Воинское звание</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сержант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Воинская часть</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395 стрелковый полк 363 стрелковой дивизии (II)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Награды</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Медаль «За боевые </a:t>
            </a:r>
            <a:r>
              <a:rPr lang="ru-RU" sz="1600" dirty="0" smtClean="0">
                <a:latin typeface="Times New Roman" panose="02020603050405020304" pitchFamily="18" charset="0"/>
                <a:cs typeface="Times New Roman" panose="02020603050405020304" pitchFamily="18" charset="0"/>
              </a:rPr>
              <a:t>заслуги</a:t>
            </a: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
            </a:r>
            <a:br>
              <a:rPr lang="ru-RU" sz="1600" dirty="0" smtClean="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Информация: Портал «Память народа»</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14370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5042647" cy="5802593"/>
          </a:xfrm>
        </p:spPr>
        <p:txBody>
          <a:bodyPr>
            <a:normAutofit/>
          </a:bodyPr>
          <a:lstStyle/>
          <a:p>
            <a:r>
              <a:rPr lang="ru-RU" sz="2400" dirty="0" smtClean="0">
                <a:latin typeface="Times New Roman" panose="02020603050405020304" pitchFamily="18" charset="0"/>
                <a:cs typeface="Times New Roman" panose="02020603050405020304" pitchFamily="18" charset="0"/>
              </a:rPr>
              <a:t>Чумаков Лука Степанович</a:t>
            </a:r>
            <a:br>
              <a:rPr lang="ru-RU" sz="2400" dirty="0" smtClean="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Дата рождения</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__.__.1909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Место </a:t>
            </a:r>
            <a:r>
              <a:rPr lang="ru-RU" sz="1600" dirty="0" smtClean="0">
                <a:latin typeface="Times New Roman" panose="02020603050405020304" pitchFamily="18" charset="0"/>
                <a:cs typeface="Times New Roman" panose="02020603050405020304" pitchFamily="18" charset="0"/>
              </a:rPr>
              <a:t>рождения: Воронежская </a:t>
            </a:r>
            <a:r>
              <a:rPr lang="ru-RU" sz="1600" dirty="0">
                <a:latin typeface="Times New Roman" panose="02020603050405020304" pitchFamily="18" charset="0"/>
                <a:cs typeface="Times New Roman" panose="02020603050405020304" pitchFamily="18" charset="0"/>
              </a:rPr>
              <a:t>обл., </a:t>
            </a:r>
            <a:r>
              <a:rPr lang="ru-RU" sz="1600" dirty="0" err="1">
                <a:latin typeface="Times New Roman" panose="02020603050405020304" pitchFamily="18" charset="0"/>
                <a:cs typeface="Times New Roman" panose="02020603050405020304" pitchFamily="18" charset="0"/>
              </a:rPr>
              <a:t>Радченский</a:t>
            </a: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р-н</a:t>
            </a:r>
            <a:br>
              <a:rPr lang="ru-RU" sz="1600" dirty="0" smtClean="0">
                <a:latin typeface="Times New Roman" panose="02020603050405020304" pitchFamily="18" charset="0"/>
                <a:cs typeface="Times New Roman" panose="02020603050405020304" pitchFamily="18" charset="0"/>
              </a:rPr>
            </a:br>
            <a:r>
              <a:rPr lang="ru-RU" sz="1600" dirty="0" err="1" smtClean="0">
                <a:latin typeface="Times New Roman" panose="02020603050405020304" pitchFamily="18" charset="0"/>
                <a:cs typeface="Times New Roman" panose="02020603050405020304" pitchFamily="18" charset="0"/>
              </a:rPr>
              <a:t>с.Лебединка</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Воинское </a:t>
            </a:r>
            <a:r>
              <a:rPr lang="ru-RU" sz="1600" dirty="0" smtClean="0">
                <a:latin typeface="Times New Roman" panose="02020603050405020304" pitchFamily="18" charset="0"/>
                <a:cs typeface="Times New Roman" panose="02020603050405020304" pitchFamily="18" charset="0"/>
              </a:rPr>
              <a:t>звание:  </a:t>
            </a:r>
            <a:r>
              <a:rPr lang="ru-RU" sz="1600" dirty="0">
                <a:latin typeface="Times New Roman" panose="02020603050405020304" pitchFamily="18" charset="0"/>
                <a:cs typeface="Times New Roman" panose="02020603050405020304" pitchFamily="18" charset="0"/>
              </a:rPr>
              <a:t>краснофлотец </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Награды: Медаль </a:t>
            </a:r>
            <a:r>
              <a:rPr lang="ru-RU" sz="1600" dirty="0">
                <a:latin typeface="Times New Roman" panose="02020603050405020304" pitchFamily="18" charset="0"/>
                <a:cs typeface="Times New Roman" panose="02020603050405020304" pitchFamily="18" charset="0"/>
              </a:rPr>
              <a:t>«За отвагу</a:t>
            </a:r>
            <a:r>
              <a:rPr lang="ru-RU" sz="1600" dirty="0" smtClean="0">
                <a:latin typeface="Times New Roman" panose="02020603050405020304" pitchFamily="18" charset="0"/>
                <a:cs typeface="Times New Roman" panose="02020603050405020304" pitchFamily="18" charset="0"/>
              </a:rPr>
              <a:t>»</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Умер: 16.12.1988 г. </a:t>
            </a:r>
            <a:r>
              <a:rPr lang="ru-RU" sz="1600" dirty="0" smtClean="0">
                <a:latin typeface="Times New Roman" panose="02020603050405020304" pitchFamily="18" charset="0"/>
                <a:cs typeface="Times New Roman" panose="02020603050405020304" pitchFamily="18" charset="0"/>
              </a:rPr>
              <a:t/>
            </a:r>
            <a:br>
              <a:rPr lang="ru-RU" sz="1600" dirty="0" smtClean="0">
                <a:latin typeface="Times New Roman" panose="02020603050405020304" pitchFamily="18" charset="0"/>
                <a:cs typeface="Times New Roman" panose="02020603050405020304" pitchFamily="18" charset="0"/>
              </a:rPr>
            </a:br>
            <a:r>
              <a:rPr lang="ru-RU" sz="1600" dirty="0"/>
              <a:t/>
            </a:r>
            <a:br>
              <a:rPr lang="ru-RU" sz="1600" dirty="0"/>
            </a:br>
            <a:r>
              <a:rPr lang="ru-RU" altLang="ru-RU" sz="1600" dirty="0">
                <a:latin typeface="Times New Roman" panose="02020603050405020304" pitchFamily="18" charset="0"/>
                <a:cs typeface="Times New Roman" panose="02020603050405020304" pitchFamily="18" charset="0"/>
              </a:rPr>
              <a:t>Источник: портал «Память народа»</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40562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6261847" cy="5766734"/>
          </a:xfrm>
        </p:spPr>
        <p:txBody>
          <a:bodyPr>
            <a:normAutofit/>
          </a:bodyPr>
          <a:lstStyle/>
          <a:p>
            <a:r>
              <a:rPr lang="ru-RU" sz="2400" dirty="0" err="1" smtClean="0">
                <a:latin typeface="Times New Roman" panose="02020603050405020304" pitchFamily="18" charset="0"/>
                <a:cs typeface="Times New Roman" panose="02020603050405020304" pitchFamily="18" charset="0"/>
              </a:rPr>
              <a:t>Шарипова</a:t>
            </a:r>
            <a:r>
              <a:rPr lang="ru-RU" sz="2400" dirty="0" smtClean="0">
                <a:latin typeface="Times New Roman" panose="02020603050405020304" pitchFamily="18" charset="0"/>
                <a:cs typeface="Times New Roman" panose="02020603050405020304" pitchFamily="18" charset="0"/>
              </a:rPr>
              <a:t> Елена Александровна</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Дата рождения: 1924 г.</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Дата и место призыва: 31.08.1941</a:t>
            </a:r>
            <a:br>
              <a:rPr lang="ru-RU" sz="2400" dirty="0" smtClean="0">
                <a:latin typeface="Times New Roman" panose="02020603050405020304" pitchFamily="18" charset="0"/>
                <a:cs typeface="Times New Roman" panose="02020603050405020304" pitchFamily="18" charset="0"/>
              </a:rPr>
            </a:br>
            <a:r>
              <a:rPr lang="ru-RU" sz="2400" dirty="0" err="1" smtClean="0">
                <a:latin typeface="Times New Roman" panose="02020603050405020304" pitchFamily="18" charset="0"/>
                <a:cs typeface="Times New Roman" panose="02020603050405020304" pitchFamily="18" charset="0"/>
              </a:rPr>
              <a:t>Бауманский</a:t>
            </a:r>
            <a:r>
              <a:rPr lang="ru-RU" sz="2400" dirty="0" smtClean="0">
                <a:latin typeface="Times New Roman" panose="02020603050405020304" pitchFamily="18" charset="0"/>
                <a:cs typeface="Times New Roman" panose="02020603050405020304" pitchFamily="18" charset="0"/>
              </a:rPr>
              <a:t> РВК Татарская АССР </a:t>
            </a:r>
            <a:r>
              <a:rPr lang="ru-RU" sz="2400" dirty="0" err="1" smtClean="0">
                <a:latin typeface="Times New Roman" panose="02020603050405020304" pitchFamily="18" charset="0"/>
                <a:cs typeface="Times New Roman" panose="02020603050405020304" pitchFamily="18" charset="0"/>
              </a:rPr>
              <a:t>г.Казань</a:t>
            </a:r>
            <a:r>
              <a:rPr lang="ru-RU" sz="2400" dirty="0" smtClean="0">
                <a:latin typeface="Times New Roman" panose="02020603050405020304" pitchFamily="18" charset="0"/>
                <a:cs typeface="Times New Roman" panose="02020603050405020304" pitchFamily="18" charset="0"/>
              </a:rPr>
              <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Награды: медаль «За Победу над Германией»</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Умерла 06.09.1994 г.</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23586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4056529" cy="6492875"/>
          </a:xfrm>
        </p:spPr>
        <p:txBody>
          <a:bodyPr>
            <a:normAutofit/>
          </a:bodyPr>
          <a:lstStyle/>
          <a:p>
            <a:r>
              <a:rPr lang="ru-RU" sz="2400" dirty="0" err="1" smtClean="0">
                <a:latin typeface="Times New Roman" panose="02020603050405020304" pitchFamily="18" charset="0"/>
                <a:cs typeface="Times New Roman" panose="02020603050405020304" pitchFamily="18" charset="0"/>
              </a:rPr>
              <a:t>Швалов</a:t>
            </a:r>
            <a:r>
              <a:rPr lang="ru-RU" sz="24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Михаил Иванович</a:t>
            </a:r>
            <a:br>
              <a:rPr lang="ru-RU" sz="24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Дата рождения</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10.12.1921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Место рождения</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Амурская обл., </a:t>
            </a:r>
            <a:r>
              <a:rPr lang="ru-RU" sz="1600" dirty="0" err="1">
                <a:latin typeface="Times New Roman" panose="02020603050405020304" pitchFamily="18" charset="0"/>
                <a:cs typeface="Times New Roman" panose="02020603050405020304" pitchFamily="18" charset="0"/>
              </a:rPr>
              <a:t>Бурейский</a:t>
            </a:r>
            <a:r>
              <a:rPr lang="ru-RU" sz="1600" dirty="0">
                <a:latin typeface="Times New Roman" panose="02020603050405020304" pitchFamily="18" charset="0"/>
                <a:cs typeface="Times New Roman" panose="02020603050405020304" pitchFamily="18" charset="0"/>
              </a:rPr>
              <a:t> р-н, с. </a:t>
            </a:r>
            <a:r>
              <a:rPr lang="ru-RU" sz="1600" dirty="0" err="1">
                <a:latin typeface="Times New Roman" panose="02020603050405020304" pitchFamily="18" charset="0"/>
                <a:cs typeface="Times New Roman" panose="02020603050405020304" pitchFamily="18" charset="0"/>
              </a:rPr>
              <a:t>Домикан</a:t>
            </a:r>
            <a:r>
              <a:rPr lang="ru-RU" sz="1600" dirty="0">
                <a:latin typeface="Times New Roman" panose="02020603050405020304" pitchFamily="18" charset="0"/>
                <a:cs typeface="Times New Roman" panose="02020603050405020304" pitchFamily="18" charset="0"/>
              </a:rPr>
              <a:t>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Дата призыва</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16.02.1943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Воинское звание</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мл. лейтенант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Воинская часть</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5 стрелковая бригада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Награды</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Орден Отечественной войны II </a:t>
            </a:r>
            <a:r>
              <a:rPr lang="ru-RU" sz="1600" dirty="0" smtClean="0">
                <a:latin typeface="Times New Roman" panose="02020603050405020304" pitchFamily="18" charset="0"/>
                <a:cs typeface="Times New Roman" panose="02020603050405020304" pitchFamily="18" charset="0"/>
              </a:rPr>
              <a:t>степени</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 </a:t>
            </a:r>
            <a:r>
              <a:rPr lang="ru-RU" sz="1600" dirty="0"/>
              <a:t/>
            </a:r>
            <a:br>
              <a:rPr lang="ru-RU" sz="1600" dirty="0"/>
            </a:br>
            <a:r>
              <a:rPr lang="ru-RU" altLang="ru-RU" sz="1600" dirty="0">
                <a:latin typeface="Times New Roman" panose="02020603050405020304" pitchFamily="18" charset="0"/>
                <a:cs typeface="Times New Roman" panose="02020603050405020304" pitchFamily="18" charset="0"/>
              </a:rPr>
              <a:t>Источник: портал «Память народа»</a:t>
            </a:r>
            <a:endParaRPr lang="ru-RU" sz="16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6831105" y="365125"/>
            <a:ext cx="5163671" cy="6017745"/>
          </a:xfrm>
          <a:prstGeom prst="rect">
            <a:avLst/>
          </a:prstGeom>
        </p:spPr>
      </p:pic>
    </p:spTree>
    <p:extLst>
      <p:ext uri="{BB962C8B-B14F-4D97-AF65-F5344CB8AC3E}">
        <p14:creationId xmlns:p14="http://schemas.microsoft.com/office/powerpoint/2010/main" val="32106711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3966882" cy="5910169"/>
          </a:xfrm>
        </p:spPr>
        <p:txBody>
          <a:bodyPr>
            <a:normAutofit/>
          </a:bodyPr>
          <a:lstStyle/>
          <a:p>
            <a:r>
              <a:rPr lang="ru-RU" sz="2400" dirty="0" err="1" smtClean="0">
                <a:latin typeface="Times New Roman" panose="02020603050405020304" pitchFamily="18" charset="0"/>
                <a:cs typeface="Times New Roman" panose="02020603050405020304" pitchFamily="18" charset="0"/>
              </a:rPr>
              <a:t>Ыча</a:t>
            </a:r>
            <a:r>
              <a:rPr lang="ru-RU" sz="2400" dirty="0" smtClean="0">
                <a:latin typeface="Times New Roman" panose="02020603050405020304" pitchFamily="18" charset="0"/>
                <a:cs typeface="Times New Roman" panose="02020603050405020304" pitchFamily="18" charset="0"/>
              </a:rPr>
              <a:t> Владимир Владимирович</a:t>
            </a:r>
            <a:br>
              <a:rPr lang="ru-RU" sz="24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Дата и место рождения: 1908</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с.Булава </a:t>
            </a:r>
            <a:r>
              <a:rPr lang="ru-RU" sz="1600" dirty="0" err="1" smtClean="0">
                <a:latin typeface="Times New Roman" panose="02020603050405020304" pitchFamily="18" charset="0"/>
                <a:cs typeface="Times New Roman" panose="02020603050405020304" pitchFamily="18" charset="0"/>
              </a:rPr>
              <a:t>Ульчского</a:t>
            </a:r>
            <a:r>
              <a:rPr lang="ru-RU" sz="1600" dirty="0" smtClean="0">
                <a:latin typeface="Times New Roman" panose="02020603050405020304" pitchFamily="18" charset="0"/>
                <a:cs typeface="Times New Roman" panose="02020603050405020304" pitchFamily="18" charset="0"/>
              </a:rPr>
              <a:t> района Нижне-Амурская область</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Дата  и место призыва: 1942 г.</a:t>
            </a:r>
            <a:br>
              <a:rPr lang="ru-RU" sz="1600" dirty="0" smtClean="0">
                <a:latin typeface="Times New Roman" panose="02020603050405020304" pitchFamily="18" charset="0"/>
                <a:cs typeface="Times New Roman" panose="02020603050405020304" pitchFamily="18" charset="0"/>
              </a:rPr>
            </a:br>
            <a:r>
              <a:rPr lang="ru-RU" sz="1600" dirty="0" err="1" smtClean="0">
                <a:latin typeface="Times New Roman" panose="02020603050405020304" pitchFamily="18" charset="0"/>
                <a:cs typeface="Times New Roman" panose="02020603050405020304" pitchFamily="18" charset="0"/>
              </a:rPr>
              <a:t>Ульчский</a:t>
            </a:r>
            <a:r>
              <a:rPr lang="ru-RU" sz="1600" dirty="0" smtClean="0">
                <a:latin typeface="Times New Roman" panose="02020603050405020304" pitchFamily="18" charset="0"/>
                <a:cs typeface="Times New Roman" panose="02020603050405020304" pitchFamily="18" charset="0"/>
              </a:rPr>
              <a:t> РВК Нижне-Амурская область</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Воинское звание: рядовой</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Умер от ран 08.03.1944 г.</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Первые полгода служил в п. Де-Кастри </a:t>
            </a:r>
            <a:r>
              <a:rPr lang="ru-RU" sz="1600" dirty="0" err="1" smtClean="0">
                <a:latin typeface="Times New Roman" panose="02020603050405020304" pitchFamily="18" charset="0"/>
                <a:cs typeface="Times New Roman" panose="02020603050405020304" pitchFamily="18" charset="0"/>
              </a:rPr>
              <a:t>Ульчского</a:t>
            </a:r>
            <a:r>
              <a:rPr lang="ru-RU" sz="1600" dirty="0" smtClean="0">
                <a:latin typeface="Times New Roman" panose="02020603050405020304" pitchFamily="18" charset="0"/>
                <a:cs typeface="Times New Roman" panose="02020603050405020304" pitchFamily="18" charset="0"/>
              </a:rPr>
              <a:t> района в декабре 1942 г был направлен на Западный фронт. В начале 1943 г родственникам пришло письмо о тяжелом ранении под Сталинградом. Захоронен Ярославская область, г. Ярославль, </a:t>
            </a:r>
            <a:r>
              <a:rPr lang="ru-RU" sz="1600" dirty="0" err="1" smtClean="0">
                <a:latin typeface="Times New Roman" panose="02020603050405020304" pitchFamily="18" charset="0"/>
                <a:cs typeface="Times New Roman" panose="02020603050405020304" pitchFamily="18" charset="0"/>
              </a:rPr>
              <a:t>Леонтьевское</a:t>
            </a:r>
            <a:r>
              <a:rPr lang="ru-RU" sz="1600" dirty="0" smtClean="0">
                <a:latin typeface="Times New Roman" panose="02020603050405020304" pitchFamily="18" charset="0"/>
                <a:cs typeface="Times New Roman" panose="02020603050405020304" pitchFamily="18" charset="0"/>
              </a:rPr>
              <a:t> кладбище, могила № 62</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
            </a:r>
            <a:br>
              <a:rPr lang="ru-RU" sz="1600" dirty="0" smtClean="0">
                <a:latin typeface="Times New Roman" panose="02020603050405020304" pitchFamily="18" charset="0"/>
                <a:cs typeface="Times New Roman" panose="02020603050405020304" pitchFamily="18" charset="0"/>
              </a:rPr>
            </a:br>
            <a:r>
              <a:rPr lang="ru-RU" sz="1600" dirty="0"/>
              <a:t/>
            </a:r>
            <a:br>
              <a:rPr lang="ru-RU" sz="1600" dirty="0"/>
            </a:br>
            <a:r>
              <a:rPr lang="ru-RU" altLang="ru-RU" sz="1600" dirty="0">
                <a:latin typeface="Times New Roman" panose="02020603050405020304" pitchFamily="18" charset="0"/>
                <a:cs typeface="Times New Roman" panose="02020603050405020304" pitchFamily="18" charset="0"/>
              </a:rPr>
              <a:t>Источник: портал «Память народа»</a:t>
            </a:r>
            <a:r>
              <a:rPr lang="ru-RU" sz="1600" dirty="0" smtClean="0">
                <a:latin typeface="Times New Roman" panose="02020603050405020304" pitchFamily="18" charset="0"/>
                <a:cs typeface="Times New Roman" panose="02020603050405020304" pitchFamily="18" charset="0"/>
              </a:rPr>
              <a:t/>
            </a:r>
            <a:br>
              <a:rPr lang="ru-RU" sz="1600" dirty="0" smtClean="0">
                <a:latin typeface="Times New Roman" panose="02020603050405020304" pitchFamily="18" charset="0"/>
                <a:cs typeface="Times New Roman" panose="02020603050405020304" pitchFamily="18" charset="0"/>
              </a:rPr>
            </a:b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95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470253"/>
          </a:xfrm>
        </p:spPr>
        <p:txBody>
          <a:bodyPr>
            <a:normAutofit/>
          </a:bodyPr>
          <a:lstStyle/>
          <a:p>
            <a:r>
              <a:rPr lang="ru-RU" sz="2400" dirty="0" smtClean="0">
                <a:latin typeface="Times New Roman" panose="02020603050405020304" pitchFamily="18" charset="0"/>
                <a:cs typeface="Times New Roman" panose="02020603050405020304" pitchFamily="18" charset="0"/>
              </a:rPr>
              <a:t>Ангин Максим Лукьянович</a:t>
            </a:r>
            <a:endParaRPr lang="ru-RU" sz="24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838200" y="835378"/>
            <a:ext cx="4603044" cy="5341585"/>
          </a:xfrm>
        </p:spPr>
        <p:txBody>
          <a:bodyPr>
            <a:normAutofit fontScale="47500" lnSpcReduction="20000"/>
          </a:bodyPr>
          <a:lstStyle/>
          <a:p>
            <a:r>
              <a:rPr lang="ru-RU" sz="3500" dirty="0">
                <a:latin typeface="Times New Roman" panose="02020603050405020304" pitchFamily="18" charset="0"/>
                <a:cs typeface="Times New Roman" panose="02020603050405020304" pitchFamily="18" charset="0"/>
              </a:rPr>
              <a:t>Дата </a:t>
            </a:r>
            <a:r>
              <a:rPr lang="ru-RU" sz="3500" dirty="0" smtClean="0">
                <a:latin typeface="Times New Roman" panose="02020603050405020304" pitchFamily="18" charset="0"/>
                <a:cs typeface="Times New Roman" panose="02020603050405020304" pitchFamily="18" charset="0"/>
              </a:rPr>
              <a:t>рождения:__.__.1915 г.</a:t>
            </a:r>
            <a:endParaRPr lang="ru-RU" sz="3500" dirty="0">
              <a:latin typeface="Times New Roman" panose="02020603050405020304" pitchFamily="18" charset="0"/>
              <a:cs typeface="Times New Roman" panose="02020603050405020304" pitchFamily="18" charset="0"/>
            </a:endParaRPr>
          </a:p>
          <a:p>
            <a:r>
              <a:rPr lang="ru-RU" sz="3500" dirty="0">
                <a:latin typeface="Times New Roman" panose="02020603050405020304" pitchFamily="18" charset="0"/>
                <a:cs typeface="Times New Roman" panose="02020603050405020304" pitchFamily="18" charset="0"/>
              </a:rPr>
              <a:t>Место рождения</a:t>
            </a:r>
          </a:p>
          <a:p>
            <a:r>
              <a:rPr lang="ru-RU" sz="3500" dirty="0">
                <a:latin typeface="Times New Roman" panose="02020603050405020304" pitchFamily="18" charset="0"/>
                <a:cs typeface="Times New Roman" panose="02020603050405020304" pitchFamily="18" charset="0"/>
              </a:rPr>
              <a:t>    Хабаровский край, </a:t>
            </a:r>
            <a:r>
              <a:rPr lang="ru-RU" sz="3500" dirty="0" err="1">
                <a:latin typeface="Times New Roman" panose="02020603050405020304" pitchFamily="18" charset="0"/>
                <a:cs typeface="Times New Roman" panose="02020603050405020304" pitchFamily="18" charset="0"/>
              </a:rPr>
              <a:t>Ульчский</a:t>
            </a:r>
            <a:r>
              <a:rPr lang="ru-RU" sz="3500" dirty="0">
                <a:latin typeface="Times New Roman" panose="02020603050405020304" pitchFamily="18" charset="0"/>
                <a:cs typeface="Times New Roman" panose="02020603050405020304" pitchFamily="18" charset="0"/>
              </a:rPr>
              <a:t> р-н, с. Булава </a:t>
            </a:r>
          </a:p>
          <a:p>
            <a:r>
              <a:rPr lang="ru-RU" sz="3500" dirty="0">
                <a:latin typeface="Times New Roman" panose="02020603050405020304" pitchFamily="18" charset="0"/>
                <a:cs typeface="Times New Roman" panose="02020603050405020304" pitchFamily="18" charset="0"/>
              </a:rPr>
              <a:t>Дата </a:t>
            </a:r>
            <a:r>
              <a:rPr lang="ru-RU" sz="3500" dirty="0" smtClean="0">
                <a:latin typeface="Times New Roman" panose="02020603050405020304" pitchFamily="18" charset="0"/>
                <a:cs typeface="Times New Roman" panose="02020603050405020304" pitchFamily="18" charset="0"/>
              </a:rPr>
              <a:t>призыва:   </a:t>
            </a:r>
            <a:r>
              <a:rPr lang="ru-RU" sz="3500" dirty="0">
                <a:latin typeface="Times New Roman" panose="02020603050405020304" pitchFamily="18" charset="0"/>
                <a:cs typeface="Times New Roman" panose="02020603050405020304" pitchFamily="18" charset="0"/>
              </a:rPr>
              <a:t>__.__.1940 </a:t>
            </a:r>
          </a:p>
          <a:p>
            <a:r>
              <a:rPr lang="ru-RU" sz="3500" dirty="0">
                <a:latin typeface="Times New Roman" panose="02020603050405020304" pitchFamily="18" charset="0"/>
                <a:cs typeface="Times New Roman" panose="02020603050405020304" pitchFamily="18" charset="0"/>
              </a:rPr>
              <a:t>Воинское </a:t>
            </a:r>
            <a:r>
              <a:rPr lang="ru-RU" sz="3500" dirty="0" smtClean="0">
                <a:latin typeface="Times New Roman" panose="02020603050405020304" pitchFamily="18" charset="0"/>
                <a:cs typeface="Times New Roman" panose="02020603050405020304" pitchFamily="18" charset="0"/>
              </a:rPr>
              <a:t>звание:   </a:t>
            </a:r>
            <a:r>
              <a:rPr lang="ru-RU" sz="3500" dirty="0">
                <a:latin typeface="Times New Roman" panose="02020603050405020304" pitchFamily="18" charset="0"/>
                <a:cs typeface="Times New Roman" panose="02020603050405020304" pitchFamily="18" charset="0"/>
              </a:rPr>
              <a:t>лейтенант; </a:t>
            </a:r>
            <a:r>
              <a:rPr lang="ru-RU" sz="3500" dirty="0" err="1">
                <a:latin typeface="Times New Roman" panose="02020603050405020304" pitchFamily="18" charset="0"/>
                <a:cs typeface="Times New Roman" panose="02020603050405020304" pitchFamily="18" charset="0"/>
              </a:rPr>
              <a:t>гв</a:t>
            </a:r>
            <a:r>
              <a:rPr lang="ru-RU" sz="3500" dirty="0">
                <a:latin typeface="Times New Roman" panose="02020603050405020304" pitchFamily="18" charset="0"/>
                <a:cs typeface="Times New Roman" panose="02020603050405020304" pitchFamily="18" charset="0"/>
              </a:rPr>
              <a:t>. лейтенант </a:t>
            </a:r>
          </a:p>
          <a:p>
            <a:r>
              <a:rPr lang="ru-RU" sz="3500" dirty="0">
                <a:latin typeface="Times New Roman" panose="02020603050405020304" pitchFamily="18" charset="0"/>
                <a:cs typeface="Times New Roman" panose="02020603050405020304" pitchFamily="18" charset="0"/>
              </a:rPr>
              <a:t>Воинская часть</a:t>
            </a:r>
          </a:p>
          <a:p>
            <a:r>
              <a:rPr lang="ru-RU" sz="3500" dirty="0">
                <a:latin typeface="Times New Roman" panose="02020603050405020304" pitchFamily="18" charset="0"/>
                <a:cs typeface="Times New Roman" panose="02020603050405020304" pitchFamily="18" charset="0"/>
              </a:rPr>
              <a:t>    169 гвардейский стрелковый полк 1 гвардейской стрелковой дивизии (II)</a:t>
            </a:r>
          </a:p>
          <a:p>
            <a:r>
              <a:rPr lang="ru-RU" sz="3500" dirty="0">
                <a:latin typeface="Times New Roman" panose="02020603050405020304" pitchFamily="18" charset="0"/>
                <a:cs typeface="Times New Roman" panose="02020603050405020304" pitchFamily="18" charset="0"/>
              </a:rPr>
              <a:t>    1 гвардейская стрелковая дивизия</a:t>
            </a:r>
          </a:p>
          <a:p>
            <a:r>
              <a:rPr lang="ru-RU" sz="3500" dirty="0">
                <a:latin typeface="Times New Roman" panose="02020603050405020304" pitchFamily="18" charset="0"/>
                <a:cs typeface="Times New Roman" panose="02020603050405020304" pitchFamily="18" charset="0"/>
              </a:rPr>
              <a:t>    42 гвардейская стрелковая дивизия</a:t>
            </a:r>
          </a:p>
          <a:p>
            <a:r>
              <a:rPr lang="ru-RU" sz="3500" dirty="0">
                <a:latin typeface="Times New Roman" panose="02020603050405020304" pitchFamily="18" charset="0"/>
                <a:cs typeface="Times New Roman" panose="02020603050405020304" pitchFamily="18" charset="0"/>
              </a:rPr>
              <a:t>    1 </a:t>
            </a:r>
            <a:r>
              <a:rPr lang="ru-RU" sz="3500" dirty="0" err="1">
                <a:latin typeface="Times New Roman" panose="02020603050405020304" pitchFamily="18" charset="0"/>
                <a:cs typeface="Times New Roman" panose="02020603050405020304" pitchFamily="18" charset="0"/>
              </a:rPr>
              <a:t>мото</a:t>
            </a:r>
            <a:r>
              <a:rPr lang="ru-RU" sz="3500" dirty="0">
                <a:latin typeface="Times New Roman" panose="02020603050405020304" pitchFamily="18" charset="0"/>
                <a:cs typeface="Times New Roman" panose="02020603050405020304" pitchFamily="18" charset="0"/>
              </a:rPr>
              <a:t>. </a:t>
            </a:r>
            <a:r>
              <a:rPr lang="ru-RU" sz="3500" dirty="0" err="1">
                <a:latin typeface="Times New Roman" panose="02020603050405020304" pitchFamily="18" charset="0"/>
                <a:cs typeface="Times New Roman" panose="02020603050405020304" pitchFamily="18" charset="0"/>
              </a:rPr>
              <a:t>гв</a:t>
            </a:r>
            <a:r>
              <a:rPr lang="ru-RU" sz="3500" dirty="0">
                <a:latin typeface="Times New Roman" panose="02020603050405020304" pitchFamily="18" charset="0"/>
                <a:cs typeface="Times New Roman" panose="02020603050405020304" pitchFamily="18" charset="0"/>
              </a:rPr>
              <a:t>. стр. див. 169 </a:t>
            </a:r>
            <a:r>
              <a:rPr lang="ru-RU" sz="3500" dirty="0" err="1">
                <a:latin typeface="Times New Roman" panose="02020603050405020304" pitchFamily="18" charset="0"/>
                <a:cs typeface="Times New Roman" panose="02020603050405020304" pitchFamily="18" charset="0"/>
              </a:rPr>
              <a:t>гв</a:t>
            </a:r>
            <a:r>
              <a:rPr lang="ru-RU" sz="3500" dirty="0">
                <a:latin typeface="Times New Roman" panose="02020603050405020304" pitchFamily="18" charset="0"/>
                <a:cs typeface="Times New Roman" panose="02020603050405020304" pitchFamily="18" charset="0"/>
              </a:rPr>
              <a:t>. </a:t>
            </a:r>
            <a:r>
              <a:rPr lang="ru-RU" sz="3500" dirty="0" err="1">
                <a:latin typeface="Times New Roman" panose="02020603050405020304" pitchFamily="18" charset="0"/>
                <a:cs typeface="Times New Roman" panose="02020603050405020304" pitchFamily="18" charset="0"/>
              </a:rPr>
              <a:t>сп</a:t>
            </a:r>
            <a:endParaRPr lang="ru-RU" sz="3500" dirty="0">
              <a:latin typeface="Times New Roman" panose="02020603050405020304" pitchFamily="18" charset="0"/>
              <a:cs typeface="Times New Roman" panose="02020603050405020304" pitchFamily="18" charset="0"/>
            </a:endParaRPr>
          </a:p>
          <a:p>
            <a:r>
              <a:rPr lang="ru-RU" sz="3500" dirty="0">
                <a:latin typeface="Times New Roman" panose="02020603050405020304" pitchFamily="18" charset="0"/>
                <a:cs typeface="Times New Roman" panose="02020603050405020304" pitchFamily="18" charset="0"/>
              </a:rPr>
              <a:t>    27 отдельный пулеметный артиллерийский батальон 153 укрепленного района</a:t>
            </a:r>
          </a:p>
          <a:p>
            <a:r>
              <a:rPr lang="ru-RU" sz="3500" dirty="0">
                <a:latin typeface="Times New Roman" panose="02020603050405020304" pitchFamily="18" charset="0"/>
                <a:cs typeface="Times New Roman" panose="02020603050405020304" pitchFamily="18" charset="0"/>
              </a:rPr>
              <a:t>    Московский военный округ </a:t>
            </a:r>
          </a:p>
          <a:p>
            <a:r>
              <a:rPr lang="ru-RU" sz="3500" dirty="0" smtClean="0">
                <a:latin typeface="Times New Roman" panose="02020603050405020304" pitchFamily="18" charset="0"/>
                <a:cs typeface="Times New Roman" panose="02020603050405020304" pitchFamily="18" charset="0"/>
              </a:rPr>
              <a:t>Награды:   </a:t>
            </a:r>
            <a:r>
              <a:rPr lang="ru-RU" sz="3500" dirty="0">
                <a:latin typeface="Times New Roman" panose="02020603050405020304" pitchFamily="18" charset="0"/>
                <a:cs typeface="Times New Roman" panose="02020603050405020304" pitchFamily="18" charset="0"/>
              </a:rPr>
              <a:t>Орден Отечественной войны II степени </a:t>
            </a:r>
            <a:endParaRPr lang="ru-RU" dirty="0"/>
          </a:p>
          <a:p>
            <a:pPr marL="0" indent="0">
              <a:buNone/>
            </a:pPr>
            <a:endParaRPr lang="ru-RU" dirty="0" smtClean="0"/>
          </a:p>
          <a:p>
            <a:pPr marL="0" indent="0">
              <a:buNone/>
            </a:pPr>
            <a:r>
              <a:rPr lang="ru-RU" sz="3800" dirty="0">
                <a:latin typeface="Times New Roman" panose="02020603050405020304" pitchFamily="18" charset="0"/>
                <a:cs typeface="Times New Roman" panose="02020603050405020304" pitchFamily="18" charset="0"/>
              </a:rPr>
              <a:t>Источник: Портал «Память народа»</a:t>
            </a:r>
          </a:p>
          <a:p>
            <a:pPr marL="0" indent="0">
              <a:buNone/>
            </a:pPr>
            <a:endParaRPr lang="ru-RU" dirty="0"/>
          </a:p>
        </p:txBody>
      </p:sp>
      <p:pic>
        <p:nvPicPr>
          <p:cNvPr id="7" name="Рисунок 6"/>
          <p:cNvPicPr>
            <a:picLocks noChangeAspect="1"/>
          </p:cNvPicPr>
          <p:nvPr/>
        </p:nvPicPr>
        <p:blipFill>
          <a:blip r:embed="rId2"/>
          <a:stretch>
            <a:fillRect/>
          </a:stretch>
        </p:blipFill>
        <p:spPr>
          <a:xfrm>
            <a:off x="7512423" y="365125"/>
            <a:ext cx="4374776" cy="3431455"/>
          </a:xfrm>
          <a:prstGeom prst="rect">
            <a:avLst/>
          </a:prstGeom>
        </p:spPr>
      </p:pic>
    </p:spTree>
    <p:extLst>
      <p:ext uri="{BB962C8B-B14F-4D97-AF65-F5344CB8AC3E}">
        <p14:creationId xmlns:p14="http://schemas.microsoft.com/office/powerpoint/2010/main" val="5132694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4253753" cy="5426075"/>
          </a:xfrm>
        </p:spPr>
        <p:txBody>
          <a:bodyPr>
            <a:normAutofit/>
          </a:bodyPr>
          <a:lstStyle/>
          <a:p>
            <a:r>
              <a:rPr lang="ru-RU" sz="2400" dirty="0" smtClean="0">
                <a:latin typeface="Times New Roman" panose="02020603050405020304" pitchFamily="18" charset="0"/>
                <a:cs typeface="Times New Roman" panose="02020603050405020304" pitchFamily="18" charset="0"/>
              </a:rPr>
              <a:t>Южаков Иван Александрович</a:t>
            </a:r>
            <a:br>
              <a:rPr lang="ru-RU" sz="2400" dirty="0" smtClean="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Дата и место рождения: 23.03.1919 </a:t>
            </a:r>
            <a:r>
              <a:rPr lang="ru-RU" sz="1600" dirty="0" err="1" smtClean="0">
                <a:latin typeface="Times New Roman" panose="02020603050405020304" pitchFamily="18" charset="0"/>
                <a:cs typeface="Times New Roman" panose="02020603050405020304" pitchFamily="18" charset="0"/>
              </a:rPr>
              <a:t>с.Русская</a:t>
            </a:r>
            <a:r>
              <a:rPr lang="ru-RU" sz="1600" dirty="0" smtClean="0">
                <a:latin typeface="Times New Roman" panose="02020603050405020304" pitchFamily="18" charset="0"/>
                <a:cs typeface="Times New Roman" panose="02020603050405020304" pitchFamily="18" charset="0"/>
              </a:rPr>
              <a:t> Теща </a:t>
            </a:r>
            <a:r>
              <a:rPr lang="ru-RU" sz="1600" dirty="0" err="1" smtClean="0">
                <a:latin typeface="Times New Roman" panose="02020603050405020304" pitchFamily="18" charset="0"/>
                <a:cs typeface="Times New Roman" panose="02020603050405020304" pitchFamily="18" charset="0"/>
              </a:rPr>
              <a:t>Бродокамальского</a:t>
            </a:r>
            <a:r>
              <a:rPr lang="ru-RU" sz="1600" dirty="0" smtClean="0">
                <a:latin typeface="Times New Roman" panose="02020603050405020304" pitchFamily="18" charset="0"/>
                <a:cs typeface="Times New Roman" panose="02020603050405020304" pitchFamily="18" charset="0"/>
              </a:rPr>
              <a:t> района Челябинской области</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Место службы: 456 отдельный зенитно-артиллерийский дивизион</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Награды: медаль «За Победу над Японией»</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Время пребывания в действующей Армии с 1939 по 1945 гг. Служил на </a:t>
            </a:r>
            <a:r>
              <a:rPr lang="ru-RU" sz="1600" dirty="0" err="1" smtClean="0">
                <a:latin typeface="Times New Roman" panose="02020603050405020304" pitchFamily="18" charset="0"/>
                <a:cs typeface="Times New Roman" panose="02020603050405020304" pitchFamily="18" charset="0"/>
              </a:rPr>
              <a:t>о.Сахалин</a:t>
            </a:r>
            <a:r>
              <a:rPr lang="ru-RU" sz="1600" dirty="0" smtClean="0">
                <a:latin typeface="Times New Roman" panose="02020603050405020304" pitchFamily="18" charset="0"/>
                <a:cs typeface="Times New Roman" panose="02020603050405020304" pitchFamily="18" charset="0"/>
              </a:rPr>
              <a:t>.</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Артиллерист.</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Принимал участие в боевых действиях с09.08.1945 по 03.09.1945 гг.</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Умер 12.11.1996 г</a:t>
            </a:r>
            <a:r>
              <a:rPr lang="ru-RU" sz="1600" dirty="0" smtClean="0">
                <a:latin typeface="Times New Roman" panose="02020603050405020304" pitchFamily="18" charset="0"/>
                <a:cs typeface="Times New Roman" panose="02020603050405020304" pitchFamily="18" charset="0"/>
              </a:rPr>
              <a:t>.</a:t>
            </a:r>
            <a:br>
              <a:rPr lang="ru-RU" sz="1600" dirty="0" smtClean="0">
                <a:latin typeface="Times New Roman" panose="02020603050405020304" pitchFamily="18" charset="0"/>
                <a:cs typeface="Times New Roman" panose="02020603050405020304" pitchFamily="18" charset="0"/>
              </a:rPr>
            </a:br>
            <a:r>
              <a:rPr lang="ru-RU" sz="1600" dirty="0"/>
              <a:t/>
            </a:r>
            <a:br>
              <a:rPr lang="ru-RU" sz="1600" dirty="0"/>
            </a:br>
            <a:r>
              <a:rPr lang="ru-RU" altLang="ru-RU" sz="1600" dirty="0">
                <a:latin typeface="Times New Roman" panose="02020603050405020304" pitchFamily="18" charset="0"/>
                <a:cs typeface="Times New Roman" panose="02020603050405020304" pitchFamily="18" charset="0"/>
              </a:rPr>
              <a:t>Источник: портал «Память народа»</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9790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838200" y="365125"/>
            <a:ext cx="5257800" cy="5313186"/>
          </a:xfrm>
        </p:spPr>
        <p:txBody>
          <a:bodyPr>
            <a:normAutofit/>
          </a:bodyPr>
          <a:lstStyle/>
          <a:p>
            <a:r>
              <a:rPr lang="ru-RU" sz="1600" dirty="0">
                <a:latin typeface="Times New Roman" panose="02020603050405020304" pitchFamily="18" charset="0"/>
                <a:cs typeface="Times New Roman" panose="02020603050405020304" pitchFamily="18" charset="0"/>
              </a:rPr>
              <a:t>Дата </a:t>
            </a:r>
            <a:r>
              <a:rPr lang="ru-RU" sz="1600" dirty="0" smtClean="0">
                <a:latin typeface="Times New Roman" panose="02020603050405020304" pitchFamily="18" charset="0"/>
                <a:cs typeface="Times New Roman" panose="02020603050405020304" pitchFamily="18" charset="0"/>
              </a:rPr>
              <a:t>рождения:   </a:t>
            </a:r>
            <a:r>
              <a:rPr lang="ru-RU" sz="1600" dirty="0">
                <a:latin typeface="Times New Roman" panose="02020603050405020304" pitchFamily="18" charset="0"/>
                <a:cs typeface="Times New Roman" panose="02020603050405020304" pitchFamily="18" charset="0"/>
              </a:rPr>
              <a:t>__.__.1914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Место </a:t>
            </a:r>
            <a:r>
              <a:rPr lang="ru-RU" sz="1600" dirty="0" smtClean="0">
                <a:latin typeface="Times New Roman" panose="02020603050405020304" pitchFamily="18" charset="0"/>
                <a:cs typeface="Times New Roman" panose="02020603050405020304" pitchFamily="18" charset="0"/>
              </a:rPr>
              <a:t>рождения:</a:t>
            </a:r>
            <a:br>
              <a:rPr lang="ru-RU" sz="1600" dirty="0" smtClean="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Хабаровский край, </a:t>
            </a:r>
            <a:r>
              <a:rPr lang="ru-RU" sz="1600" dirty="0" err="1" smtClean="0">
                <a:latin typeface="Times New Roman" panose="02020603050405020304" pitchFamily="18" charset="0"/>
                <a:cs typeface="Times New Roman" panose="02020603050405020304" pitchFamily="18" charset="0"/>
              </a:rPr>
              <a:t>Ульчский</a:t>
            </a:r>
            <a:r>
              <a:rPr lang="ru-RU" sz="1600" dirty="0" smtClean="0">
                <a:latin typeface="Times New Roman" panose="02020603050405020304" pitchFamily="18" charset="0"/>
                <a:cs typeface="Times New Roman" panose="02020603050405020304" pitchFamily="18" charset="0"/>
              </a:rPr>
              <a:t> р-н, с. </a:t>
            </a:r>
            <a:r>
              <a:rPr lang="ru-RU" sz="1600" dirty="0" err="1" smtClean="0">
                <a:latin typeface="Times New Roman" panose="02020603050405020304" pitchFamily="18" charset="0"/>
                <a:cs typeface="Times New Roman" panose="02020603050405020304" pitchFamily="18" charset="0"/>
              </a:rPr>
              <a:t>Аури</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Награды:</a:t>
            </a:r>
            <a:br>
              <a:rPr lang="ru-RU" sz="1600" dirty="0" smtClean="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Орден Отечественной войны II степени </a:t>
            </a:r>
            <a:r>
              <a:rPr lang="ru-RU" sz="1600" dirty="0" smtClean="0">
                <a:latin typeface="Times New Roman" panose="02020603050405020304" pitchFamily="18" charset="0"/>
                <a:cs typeface="Times New Roman" panose="02020603050405020304" pitchFamily="18" charset="0"/>
              </a:rPr>
              <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Судьба: </a:t>
            </a:r>
            <a:br>
              <a:rPr lang="ru-RU" sz="1600" dirty="0" smtClean="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      Участвовал </a:t>
            </a:r>
            <a:r>
              <a:rPr lang="ru-RU" sz="1600" dirty="0">
                <a:latin typeface="Times New Roman" panose="02020603050405020304" pitchFamily="18" charset="0"/>
                <a:cs typeface="Times New Roman" panose="02020603050405020304" pitchFamily="18" charset="0"/>
              </a:rPr>
              <a:t>в боевых действиях с августа по сентябрь 1945 на Дальневосточном фронте в составе 37 отд. минометного батальона, Командир отделения, старшина.</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Умер </a:t>
            </a:r>
            <a:r>
              <a:rPr lang="ru-RU" sz="1600" dirty="0" smtClean="0">
                <a:latin typeface="Times New Roman" panose="02020603050405020304" pitchFamily="18" charset="0"/>
                <a:cs typeface="Times New Roman" panose="02020603050405020304" pitchFamily="18" charset="0"/>
              </a:rPr>
              <a:t>02.03.1992 г.</a:t>
            </a:r>
            <a:br>
              <a:rPr lang="ru-RU" sz="1600" dirty="0" smtClean="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Источник: Портал «Память народа»</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r>
              <a:rPr lang="ru-RU" dirty="0" smtClean="0">
                <a:latin typeface="Times New Roman" panose="02020603050405020304" pitchFamily="18" charset="0"/>
                <a:cs typeface="Times New Roman" panose="02020603050405020304" pitchFamily="18" charset="0"/>
              </a:rPr>
              <a:t/>
            </a:r>
            <a:br>
              <a:rPr lang="ru-RU" dirty="0" smtClean="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pic>
        <p:nvPicPr>
          <p:cNvPr id="10" name="Рисунок 9"/>
          <p:cNvPicPr>
            <a:picLocks noChangeAspect="1"/>
          </p:cNvPicPr>
          <p:nvPr/>
        </p:nvPicPr>
        <p:blipFill>
          <a:blip r:embed="rId2"/>
          <a:stretch>
            <a:fillRect/>
          </a:stretch>
        </p:blipFill>
        <p:spPr>
          <a:xfrm>
            <a:off x="6943725" y="169333"/>
            <a:ext cx="5248275" cy="6688667"/>
          </a:xfrm>
          <a:prstGeom prst="rect">
            <a:avLst/>
          </a:prstGeom>
        </p:spPr>
      </p:pic>
    </p:spTree>
    <p:extLst>
      <p:ext uri="{BB962C8B-B14F-4D97-AF65-F5344CB8AC3E}">
        <p14:creationId xmlns:p14="http://schemas.microsoft.com/office/powerpoint/2010/main" val="592693818"/>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2290</TotalTime>
  <Words>1520</Words>
  <Application>Microsoft Office PowerPoint</Application>
  <PresentationFormat>Широкоэкранный</PresentationFormat>
  <Paragraphs>291</Paragraphs>
  <Slides>80</Slides>
  <Notes>1</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80</vt:i4>
      </vt:variant>
    </vt:vector>
  </HeadingPairs>
  <TitlesOfParts>
    <vt:vector size="85" baseType="lpstr">
      <vt:lpstr>Arial</vt:lpstr>
      <vt:lpstr>Calibri</vt:lpstr>
      <vt:lpstr>Calibri Light</vt:lpstr>
      <vt:lpstr>Times New Roman</vt:lpstr>
      <vt:lpstr>Тема Office</vt:lpstr>
      <vt:lpstr>     Малая Родина  Книга Памяти</vt:lpstr>
      <vt:lpstr>Була́ва — село в Ульчском районе Хабаровского края. Административный центр и единственный населённый пункт одноимённого сельского поселения. Расположено на правом берегу реки Амур между озёрами Ауриинское и Кади, в 62 километрах от районного центра (с. Богородское), в 757 километрах от краевого центра (г. Хабаровск), в 324 километрах от ближайшей железнодорожной станции (Комсомольск-на-Амуре). Официальной датой основания села Булава считается 1812 год. Селение было родовым стойбищем ульчей, основу хозяйства составляло рыболовство и охотничий промысел. Женская половина населения занималась сбором дикорастущих трав, ягод, кореньев. Из корней и молодых побегов тальника плели посуду, из бересты делали домашнюю утварь. Ульчам было известно и кузнечное дело: из железа изготавливали ножи, рыболовные крючки и другие  необходимые предметы.   Название села произошло от Булау (древнего шаманского посоха). В давние времена на тот берег Амура, где сейчас находится современное село Булава, приехали люди. Они облюбовали это место, так как оно было заслонено от морских ветров сопками, покрытыми девственной тайгой, а на противоположном берегу Амура простирались пойменные луга, изрезанные многочисленными протоками и маленькими озерами, изобилующими рыбой, где гнездились перелётные птицы и обитали пушные звери. Среди людей, облюбовавших это богатое зверьём и рыбой место, находился шаман – даи сагди ни, у которого был посох-булау (так на ульчском языке называется посох шамана). С помощью своего посоха старый шаман помогал людям во всем: в обустройстве жилья, в лечении сородичей от разных болезней, просил таёжных духов помочь охотникам добыть зверя, а для рыбаков у хозяина воды - хорошего улова. И именно в честь этого шаманского посоха-булау селение стало называться Булау, а с приходом первых переселенцев с центральных регионов Российской Империи название преобразовалось в русское - Булава.  </vt:lpstr>
      <vt:lpstr>Презентация PowerPoint</vt:lpstr>
      <vt:lpstr>Презентация PowerPoint</vt:lpstr>
      <vt:lpstr>Памятник погибшим односельчанам  в годы Великой Отечественной войны 1941-1945 гг</vt:lpstr>
      <vt:lpstr>Презентация PowerPoint</vt:lpstr>
      <vt:lpstr>Презентация PowerPoint</vt:lpstr>
      <vt:lpstr>Ангин Максим Лукьянович</vt:lpstr>
      <vt:lpstr>Дата рождения:   __.__.1914  Место рождения:           Хабаровский край, Ульчский р-н, с. Аури  Награды:         Орден Отечественной войны II степени   Судьба:         Участвовал в боевых действиях с августа по сентябрь 1945 на Дальневосточном фронте в составе 37 отд. минометного батальона, Командир отделения, старшина. Умер 02.03.1992 г. Источник: Портал «Память народа»  </vt:lpstr>
      <vt:lpstr>Ангин Максим Лукьянович</vt:lpstr>
      <vt:lpstr>Андика (Андига) Андрей Владимирович</vt:lpstr>
      <vt:lpstr>Бельды Максим Поренгович</vt:lpstr>
      <vt:lpstr>Бельды Михаил Иванович</vt:lpstr>
      <vt:lpstr>Дата рождения: 13.09.1918     Место рождения:  с.Григорьевка Днепропетровская обл. Украинская ССР Место службы: 79 уч.минп 11 учебр (56 усп 42 учед) 422 артиллерийская бригада 1-й Украинский фронт Жукова Звание: гвардии сержант Награжден:  Орден Славы III степени» 2 медали «За Отвагу», «За взятие Берлина» «За Победу над Германией»  Время пребывания в действующей Армии 1940—1945гг. Легкое ранение.  Работал в колхозе 60 лет Октября». Умер 29.12.1995 г. Источник: Портал «Память народа»</vt:lpstr>
      <vt:lpstr>Дечули Минсун (Минцуна) Сергеевич</vt:lpstr>
      <vt:lpstr>Дата и место рождения:  1909 г. с.Удан Ульчского р-н Нижне-Амурской области Место службы:  2-й Дальневосточный фронт в составе 16-й армии, 432 Волочаевский Краснознаменный отд. сп., рядовой Награды:  орден  Отечественной войны II степени, медаль «За Победу над Японией» Судьба: Участвовал в боевых действиях с августа по сентябрь 1945 Стрелок. Умер 11.01.1996 г. Источник: Портал «Память народа»  </vt:lpstr>
      <vt:lpstr>Дата и место рождения:  01.07.1922 г. с.Булава Ульчского р-на Нижне-Амурской области. Место службы и звание:  88 отдельная стрелковая бригада  Награды:  Орден Отечественной войны II степени «За Победу над Японией» Судьба:  Коммунист с 1964 г. Время пребывания в действующей Армии с 03.08.1945г. по 09.09.1945 г. Помощник командира, старшина взвода. Умер 22.04.2004 г. Источник: Портал «Память народа»  </vt:lpstr>
      <vt:lpstr>Презентация PowerPoint</vt:lpstr>
      <vt:lpstr>Дата и место рождения: 1924 г. с.Булава Ульчского р-на Нижне-Амурской области Дата и место призыва: Летом 1942 Ульчский РВК Нижне-Амурская обл. Место службы и звание: 915 стрелковый полк 246 стрелковой дивизии, старший сержант Судьба: Погиб в бою 28.08.1943 г.  Комсомолец. Похоронен в д. Стрелецкая Севского р-на, Брянской области Источник: Портал «Память народа» </vt:lpstr>
      <vt:lpstr> Дата и место рождения: 1914 г.,  в Хабаровском крае.   Участвовал в боевых действиях с августа по сентябрь 1945 на 2-м Дальневосточном фронте в составе 16-й армии, 432 Волочаевский Краснознаменный отд. сп. Стрелок.  Умер 27.10.1986 г.  Награжден: медаль «За Победу над Японией»  Источник: портал «Память народа»</vt:lpstr>
      <vt:lpstr>Дечули Семен Павлович</vt:lpstr>
      <vt:lpstr>Долгошеев Фёдор Петрович</vt:lpstr>
      <vt:lpstr>Дуван Герман Демьянович</vt:lpstr>
      <vt:lpstr>Дуван Николай Петрович</vt:lpstr>
      <vt:lpstr>Дяфу Михаил Иванович</vt:lpstr>
      <vt:lpstr>Еюка Василий Георгиевич</vt:lpstr>
      <vt:lpstr>Иленга (Илунга) Михаил Сергеевич</vt:lpstr>
      <vt:lpstr>Дата и место рождение: 1908 г. с.Булава Ульчского района  Нижне-Амурской области   Дата и место призыва: 1942 г. Ульчский РВК Нижне-Амурской области Место службы и звание: рядовой, первые полгода служил в п.Де-Кастри Ульчского района в декабре 1942 г. был направлен на Западный фронт. В начале 1943 г. родственникам пришло письмо о тяжелом ранении под Сталинградом. Умер от ран 08.03. 1944 г.    Захоронен Ярославская область, г.Ярославль, Леонтьевское кладбище, могила № 62.  Источник: Портал «Память народа» </vt:lpstr>
      <vt:lpstr>Дата и место рождения: 22.12.1925 г. г.Змеиногорск, Змеиногорский р-он, Алтайский край Дата и место призыва:  1943 г. Змеиногорский РВК Алтайский край Место службы и звание: 329 стрелковая девизия, 418 медико-санитарный батальон,  рядовой; красноармеец Награжден: Орден Отечественной войны II степени медали  «За отвагу» «За боевые заслуги» Умер:14.03.2022 г.  Судьба: Участвовал в боевых действиях с 1943 по май 1945 на фронтах Великой Отечественной войны Источник: Портал «Память народа» </vt:lpstr>
      <vt:lpstr>Дата и место рождения: 22.09.1904 г. с.Болкуны, Владимировский р-он, Астраханский окр. Сталинградская обл. Дата и место призыва: Ульчский РВК, Нижне-Амурская обл. Место службы и звание: Парб. 177 11 гв. тк, 101 отдельный саперный батальон, младший сержант Награжден: Орден Отечественной войны I степени, Медали: «За боевые заслуги"  «За победу над Германией в ВОВ 1941-1945 гг» Судьба: На фронте с 1943 по 1945 гг. был ранен. Умер 05.04.1993 г. Источник: Портал «Память народа» </vt:lpstr>
      <vt:lpstr>Дата и место рождения: 1917 г., с.Булава Ульчского р-на, Нижне-Амурской области Дата и место призыва: 1941г. Место службы и звание: сержант Награды: Медаль «За отвагу»  Судьба: на фронте с 1941 по 1945. Был ранен. После войны проживал в с.Булава Ульчского района Хабаровского края.  Источник: Портал «Память народа» </vt:lpstr>
      <vt:lpstr>Дата  и место рождения: 01.05.1924г. с.Джоина Нанайского р-на Хабаровского края Дата и место призыва: 04.09.1942 г. Нанайский РВК Хабаровского края   Место службы и звание: АСБО, 226 ОРАД ТОФ красноармеец Награжден: «За Победу над Японией» Судьба: Умер 15.06.2000 г. Источник: Портал «Память народа» </vt:lpstr>
      <vt:lpstr>Дата и место рождения: 1912г. с.Булава Ульчского района Нижне-Амурской области Место службы: 93-ий отдельный арт. Дивизион, 282-ой танковый батальон ефрейтор Награжден: Гвардейский значок, «За Победу над Германией» «Орден Славы III-й степени» «Орден Славы II-й степени» «Орден Красной Звезды»  Судьба: Время пребывания в действующей Армии с 1942 по 1944 гг. командир башни. В ходе боевых действий получил легкое ранение.  Умер 19.02.1986 г. Источник: Портал «Память народа» </vt:lpstr>
      <vt:lpstr>Дата и место рождения: 1913г. с.Булава Ульчского района Нижне-Амурской области Место службы и звание: в/ч п/п 74043, младший сержант. Судьба: Погиб в бою 17.11.1943. Похоронен в с.Пушкаревка Верхнеднепровского района Днепропетровской области (Украина)  Источник: портал «Память народа» </vt:lpstr>
      <vt:lpstr>Дата и место рождения: 1924 г.  ст.Уриев Архаринского р-на Амурская область Дата и место призыва: 17.10. 1942 г.  Архаринским РВК Амурская область  Место службы и звание: 112 ЗСП,300 дивизия, 1051 стрелковый полк, младший сержант, красноармеец  Награжден: орден Отечественной войны II степени, медаль:  «За Победу над Японией», Благодарность от И.В. Сталина.  Субьба: Время пребывания в действующей Армии с 10.10.1942 г. по 01.04.1948 г., Телефонист. С августа по сентябрь 1945 на 2-м Дальневосточном фронте в составе арт бригады, Артиллерист.  Умер 30.12.1991 г. Источник: портал «Память народа» </vt:lpstr>
      <vt:lpstr>Умер 05.03.1983</vt:lpstr>
      <vt:lpstr>Дата и место рождения: 1919 г. с.Мариинское Ульчского р-на Нижне-Амурской области Дата и место призыва: 09.08. 1945 г. Ульчский РВК, Нижне-Амурской области, Место службы и звание: 88 стрелковый полк, сержант, командир стрелкового отделения   Награжден: Орден Отечественной войны II степени «За Победу над Японией» Судьба: Время пребывания в действующей Армии с 09.08.1945 по 03.09.1945 гг.  Рабочий в колхозе «60 лет Октября» Источник: портал «Память народа» </vt:lpstr>
      <vt:lpstr>Дата и место рождения: 01.031912 г. с.Мариинское Ульчского р-на Нижне-Амурской области  Место службы и звание: 93 арт- дивизион, 4 батарея, ефрейтор  Награжден: Орден Отечественной войны II степени «За Победу над Японией  Судьба: Время пребывания в действующей Армии: 1941-1945 гг. заряжающий, Умер 04.09.1995 г.   Источник: портал «Память народа» </vt:lpstr>
      <vt:lpstr>Дата и место рождения: 25.07.1922 г.  с.Найхин Нанайского р-на Хабаровского края  Место службы и звание: 82 отдельный артиллерийский дивизион ДВФ, 104 укрепленный район, майор  Награждени: орден Отечественной войны II степени, медаль «За Победу над Японией» Судьба: Коммунист с 1943 г. Участвовал в боевых действиях с августа по сентябрь 1945 г. Работал художником в Тахтинском ПМК. Ветеран труда. Источник: портал «Память народа» </vt:lpstr>
      <vt:lpstr>Дата и место рождения: 06.09.1920 г., c.Мильчидон, Чернышевского р-на, Читинской области  Место службы и звание: 39 стрелковый полк. 982-й стрелковый полк, рядовой  Награжден: Орден Отечественной войны II степени «За Победу над Японией»  Благодарность от И.В. Сталина «За взятие Большого и Малого Хингана» Благодарность от Военсовета. Судьба: Время пребывания в действующей Армии с июля 1942 по 1946 гг., автоматчик. В боях получил контузию. Умер 26.02.2008 г. Источник: портал «Память народа» </vt:lpstr>
      <vt:lpstr>Колобов Константин Кузьмич</vt:lpstr>
      <vt:lpstr>Дата рождения: 1925г.  Награжден: медалью «За Победу над Японией» Участвовал в боевых действиях с августа по сентябрь 1945 на 2-м Дальневосточном фронте в составе 16-й армии, 65 отд. пулеметно-артиллерийский батальон, 104 укремленный район. Телефонист, рядовой.  Умер 23.11.1981 г.</vt:lpstr>
      <vt:lpstr>Коньков Василий Архипович</vt:lpstr>
      <vt:lpstr>Дата рождения: 1904 г.  Дата и место призыва: 07.1942 г. Ульчский РВК Нижне-Амурской области5зсп ДВА Звание: красноармеец На фронте с 1942 по 1945,был ранен.  Источник: портал «Память народа» </vt:lpstr>
      <vt:lpstr>Конка Василий Иванович Дата рождения     __.__.1924  Место рождения   Хабаровский край, Ульчский р-н, с. Булава  Воинское звание     мл. сержант  Воинская часть     69 упрп 222 сд Погиб: 02.09.1943 г Захоронен: Смоленская область, Спас-Деменский район, д.Хотеевка, северо-восточнее 100м могила № 83 Источник: портал «Память народа» </vt:lpstr>
      <vt:lpstr>Дата и место рождения: 21.09.1925 г. с.Азаричи, Новозыбковский р-он Орловская обл.  Дата призыва: 01.12.1943г.   Место службы и звание: 876-й стрелковый полк, рядовой Награжден: Орден Отечественной войны II степени Медаль: «За Победу над Германией» Время пребывания в действующей Армии с 01.12.1943 по 04.01.1944 г. Минометчик. Инвалид  войны 2 группы. Умер 28.08.1998 г. Источник: портал «Память народа» </vt:lpstr>
      <vt:lpstr>Дата и место рождения: 1925 г. д.Малиновка Нижнеингашский район Красноярский край Место призыва: Нижне-Ингашский РВК Красноярский край Место службы и звание: 597 стрелковый полк 207 стрелковой дивизии, мл.сержант Награжден: Орден Славы III-степени  2 шт. Орден Красной Звезды, Орден Отечественной войны II-степени» Медали: «За Отвагу» «За Победу над Германией в Великой Отечественной войне 1941-1945 г.г.», «За освобождение Варшавы»  «За взятие Берлина»  Судьба: До войны работал трактористом. Воевал с 1942 по 1945 гг. Был ранен. После войны проживал в с.Булава Ульчского района Хабаровского края. Работал  Тахтинском ЛПХ.  Источник: портал «Память народа» </vt:lpstr>
      <vt:lpstr>Дата и место рождения: 30.07.1926 г. ст.Оричи Кировской области  Дата и место призыва: 15.10.1943 г., Оричевским РВК Кировской области  Время пребывания в действующей Армии с 15.10.1943 по 15.01.1953 гг. Войсковая честь и должность: 678 морской строительный батальон ТОФ с 09.08.1945 по 03.09.1945гг. , в войне с Японией, старшина I статьи Награжден: Орденом Красного Знамени» Орденом «Красной Звезды» Орденом «Отечественной войны 2 степени» и медалью «За боевые заслуги».  Время пребывания в действующей Армии с 15.10.1943 по 15.01.1953 гг., Инвалид 1 группы. Умер 23.07.2002 г. Источник: портал «Память народа» </vt:lpstr>
      <vt:lpstr>Куйсали Григорий  Семенович  Дата и место рождения: 1917 с.Удан Ульчского района Нижне-Амурской области Награжден: Орден Отечественной войны II степени «За победу над Японией» Источник: портал «Память народа» </vt:lpstr>
      <vt:lpstr>Дата и место рождения; 1920 с.Булава Ульчского района Нижне-Амурская область Воинское звание: Лейтенант  Умер от ран 08.09.1943 г.  До войны окончил Николаевское на Амуре педагогическое училище, работал учителем в с.Аури Командир взвода войсковой части 64163. В боях под Москвой получил ранение Похоронен на ст. Матвенино  Собинского р-на Владимирской обл.  Источник: портал «Память народа» </vt:lpstr>
      <vt:lpstr>Дата рождения: 1912г. Дата и место призыва: 10.07. 1941 Николаевский на Амуре ГВК Нижне-Амурской области г.Николаевск на Амуре Место службы: 347омсб 8 гв.мк гвардии ефрейтор Награды: орден Славы 3 степени, 3 медали «За Отвагу» 3 шт. «За Победу над Германией»,   Даты подвига:02.08.1944, 05.08.1944-11.08.1944,  Время пребывания в действующей Армии с 10.07.1941 по 09.05.1945 гг. Войсковая часть и должность: 1-й Украинский фронт, пехотинец. Умер 05.05.1988 г.   Источник: портал «Память народа» </vt:lpstr>
      <vt:lpstr>Дата и место рождения: 21.09.1925 с.Азаричи Новозыбковский р-он Орловская обл. Дата призыва: 01.12. 1943 г. 876-й стрелковый полк, рядовой Время пребывания в действующей Армии с 01.12.1943 по 04.01.1944. Минометчик. Инвалид  войны 2 группы.  Умер 28.08.1998 г. Источник: портал «Память народа»      </vt:lpstr>
      <vt:lpstr>Дата и место рождения: 1904 с.Укан Ярский район Удмуртская ОА  Место призыва: Ульчский РВК Нижне-Амурской области Место службы: 67361 к Воинское звание: красноармеец Пропал  без вести. Источник: портал «Память народа» </vt:lpstr>
      <vt:lpstr>Ляпунов Петр Дмитриевич Дата и место рождения: 1924 Удмуртская АССР звание: рядовой Призван 26.08.1942 г. Погиб на фронте в июле 1943 г. Информация: со слов родственников, сестры Нацвиной Клавдии Дмитриевны</vt:lpstr>
      <vt:lpstr>Николаев Георгий Иосифович Дата и место рождения: 1926 с.Шумиха Петрокаменский район  Свердловской области Звание: рядовой Дата призыва: 1943 Место службы: 54 гвардейский артиллерийский полк 27 гв. стрелковой дивизии Награды: Орден Отечественной войны II  степени медали «За отвагу», «За освобождение Варшавы» «За взятие Берлина» «За Победу над Германией в Великой Отечественной войне 1941-1945 гг.»  Источник: портал «Память народа»  </vt:lpstr>
      <vt:lpstr>19.08.1919с.Демкино Пензенской области Орденом Победы и орденом Жукова Воевала в г.Энгельсе Умерла 24.03.2004 </vt:lpstr>
      <vt:lpstr>Объедков Александр Никифорович Дата рождения: __.__.1917  Место рождения: Амурская обл., Завитинский р-н, с. Екатеринославка  Наименование награды: Орден Отечественной войны II степени  Источник: Портал «Память народа» </vt:lpstr>
      <vt:lpstr>Одесин Константин Никитич Дата и место рождения: 1919 с.Булава Ульчского района Хабаровского края Звание: лейтенант Место службы: 126 осбр, 126 стрелковая бригада Умер от ран 25.06.1942 г.  Похоронен в д. Репище Мтарорусского района Новгородской области Источник: Портал «Память народа»  </vt:lpstr>
      <vt:lpstr>Пластин Илья Тарасович  дата рождения: 1917 г. Погиб</vt:lpstr>
      <vt:lpstr>Полковников Иван Петрович Дата рождения: 1919 г. Награжден: медали «За Победу над Японией»</vt:lpstr>
      <vt:lpstr>Поляков Владимир Петрович    Дата рождения     __.__.1921  Место призыва     Радомышльский РВК, Украинская ССР,  Житомирская обл., Радомышльский р-н  Воинское звание     сержант  Воинская часть     59 стрелковая дивизия  Награды     Орден Славы III степени   Источник: портал «Память народа» </vt:lpstr>
      <vt:lpstr>Росугбу Виктор Сергеевич  Дата и место рождения : 1916 с.Аури Ульчского района  Нижне-Амурская область Дата призыва: 1941 г. звание: красноармеец Пропал без вести август 1942 г. Место выбытия: Сталинградская область   Источник: портал «Память народа»  </vt:lpstr>
      <vt:lpstr>Дата и место рождения: 1917 г.  с.Аури Ульчского района Нижне- Амурск 10 механизированный корпусой области сержант  Орден Отечественной войны II степени «За Победу над Японией» Коммунист с 1943 г. Время пребывания в действующей Армии: с 1942-1946 гг.  Умер 28.06.1996 г.   Источник: портал «Память народа»</vt:lpstr>
      <vt:lpstr>Рязанов Илья Павлович  Дата рождения: 1925 г.  </vt:lpstr>
      <vt:lpstr>Самар Иннокентий Антонович Дата и место рождения:  1919 г., Хабаровский край, Ульчский р-н,  п. Быстринск Место призыва: Ульчский РВК Нижне-Амурская область Место службы: 438 отдельная разведывательная рота;  368 стрелковая дивизии звание: красноармеец, мл. сержант  Награды: Орден Отечественной войны I степени  Умер 08.07.1994 г. Источник : Портал «Память народа»</vt:lpstr>
      <vt:lpstr>Трухин Иван Прокопьевич   Дата рождения     __.__.1923  Место рождения     Нижне-Амурская обл., Ульчский р-н, с. Кольчем  Место призыва     Ульчский РВК, Нижне-Амурская обл., Ульчский р-н  Воинское звание     красноармеец; мл. сержант  Воинская часть     438 отдельная разведывательная рота     368 стрелковая дивизия  Награды     Орден Славы III степени     Медаль «За отвагу»     Орден Отечественной войны II степени     Медаль «За оборону Советского Заполярья»     Медаль «За победу над Германией в Великой Отечественной войне 1941–1945 гг.»    Источник: портал «Память народа»  </vt:lpstr>
      <vt:lpstr>Тыкану Дмитрий Сергеевич Дата и место рождения: 1908 г. с.Аури Ульчского района Нижне-Амурской области Воинское звание: красноармеец Пропал без вести: март 1944 г.  Источник: Портал «Память народа»</vt:lpstr>
      <vt:lpstr>Дата и место рождения: 01.08.1925г., с.Удан Ульчского района Нижне-Амурской области Дата и место призыва: 04.04.1943 г. Ульчский РВК Нижне-Амурской области Место службы: 65 опулаб,11 опулаб ДВФ, 65 опулаб 104 УР ДВФ Место службы и звание: мл. лейтинант Умер 1985 г.   Источник: портал «Память народа»</vt:lpstr>
      <vt:lpstr>1922с.Мариинское Ульчского района Нижне-Амурской области 16-й армии, 432 Волочаевский Краснознаменный отд. сп. младший сержант орден Отечественной войны II степени, медаль «За Победу над Японией» Участвовал в боевых действиях с августа по сентябрь 1945 на 2-м Дальневосточном фронте в составе 16-й армии. Командир отделения Умер 14.02.1989 г.  Источник: портал «Память народа»</vt:lpstr>
      <vt:lpstr>Дата и место рождения: 1920 г., с.Удан Ульчского района Нижне-Амурской области Дата и место призыва: 01.09. 1940 г. Ульчский РВК Нижне-Амурская область  Звание: рядовой Судьба: Пропал без вести, в ноябре  1941 г.     Источник: портал «Память народа»</vt:lpstr>
      <vt:lpstr>Дата и место рождения: 1922г., с.Булава, Ульчского района Хабаровского края Дата и место призыва: 1942 г., РВК Ульчского района Нижне-Амурской области Место службы и звание: 495 стрелковый полк 386 стрелковой дивизии, младший сержант  Судьба: Участвовал в боевых действиях с августа по сентябрь 1945 на 1-м Дальневосточном  Источник: портал «Память народа»</vt:lpstr>
      <vt:lpstr>Дата и место  рождения: 1917 г. с.Булава Ульчского района Нижне-Амурской области Дати призыва: 1941 Воинское звание: рядовой  Награды: «За отвагу» Ранен 1945 под г.Берлин. Инвалид войны. Умер в 1973 г.  Источник: портал «Память народа»</vt:lpstr>
      <vt:lpstr>Дата и место рождения: 1916 г., с.Булава Ульчского района Нижне-Амурской области Дата и место призыва: 1941 г., Ульчский РВК Нижне-Амурской области Место службы и звание: 495 стрелковый полк 386 стрелковой дивизии, сержант Награжден: «За отвагу» «За победу над Японией» Умер 19.01.1970 г.  Источник: портал «Память народа»</vt:lpstr>
      <vt:lpstr>Ходжер Григорий Яковлевич   Дата и место рождения: 01.05.1924 с.Джонка Нанайского р-на Хабаровского края Дата и место призыва: 04.09.1942 г.. Нанайский РВК  Хабаровского края Место службы: АСБО,226 ОРАД ТОФ Воинское звание: красноармеец Награжден: медалью «За Победу над Японией» Умер: 15.06.2000 г.  Источник: портал «Память народа»</vt:lpstr>
      <vt:lpstr>Цыганков Гавриил Тарасович  Дата рождения     __.__.1910  Место призыва     Комсомольский-на-Амуре ГВК, Хабаровский край, г. Комсомольск-на-Амуре  Воинское звание     сержант  Воинская часть     395 стрелковый полк 363 стрелковой дивизии (II)  Награды     Медаль «За боевые заслуги»   Информация: Портал «Память народа»</vt:lpstr>
      <vt:lpstr>Чумаков Лука Степанович  Дата рождения     __.__.1909  Место рождения: Воронежская обл., Радченский р-н с.Лебединка  Воинское звание:  краснофлотец  Награды: Медаль «За отвагу» Умер: 16.12.1988 г.   Источник: портал «Память народа»</vt:lpstr>
      <vt:lpstr>Шарипова Елена Александровна Дата рождения: 1924 г. Дата и место призыва: 31.08.1941 Бауманский РВК Татарская АССР г.Казань Награды: медаль «За Победу над Германией» Умерла 06.09.1994 г.</vt:lpstr>
      <vt:lpstr>Швалов Михаил Иванович Дата рождения     10.12.1921  Место рождения     Амурская обл., Бурейский р-н, с. Домикан  Дата призыва     16.02.1943  Воинское звание     мл. лейтенант  Воинская часть     5 стрелковая бригада  Награды     Орден Отечественной войны II степени   Источник: портал «Память народа»</vt:lpstr>
      <vt:lpstr>Ыча Владимир Владимирович Дата и место рождения: 1908 с.Булава Ульчского района Нижне-Амурская область Дата  и место призыва: 1942 г. Ульчский РВК Нижне-Амурская область Воинское звание: рядовой Умер от ран 08.03.1944 г. Первые полгода служил в п. Де-Кастри Ульчского района в декабре 1942 г был направлен на Западный фронт. В начале 1943 г родственникам пришло письмо о тяжелом ранении под Сталинградом. Захоронен Ярославская область, г. Ярославль, Леонтьевское кладбище, могила № 62   Источник: портал «Память народа» </vt:lpstr>
      <vt:lpstr>Южаков Иван Александрович  Дата и место рождения: 23.03.1919 с.Русская Теща Бродокамальского района Челябинской области Место службы: 456 отдельный зенитно-артиллерийский дивизион Награды: медаль «За Победу над Японией» Время пребывания в действующей Армии с 1939 по 1945 гг. Служил на о.Сахалин. Артиллерист. Принимал участие в боевых действиях с09.08.1945 по 03.09.1945 гг. Умер 12.11.1996 г.  Источник: портал «Память народа»</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Малая Родина  Книга Памяти</dc:title>
  <dc:creator>Specialist</dc:creator>
  <cp:lastModifiedBy>Specialist</cp:lastModifiedBy>
  <cp:revision>178</cp:revision>
  <dcterms:created xsi:type="dcterms:W3CDTF">2022-02-22T03:59:33Z</dcterms:created>
  <dcterms:modified xsi:type="dcterms:W3CDTF">2022-05-06T07:12:49Z</dcterms:modified>
</cp:coreProperties>
</file>